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58" r:id="rId3"/>
    <p:sldId id="265" r:id="rId4"/>
    <p:sldId id="267" r:id="rId5"/>
    <p:sldId id="264" r:id="rId6"/>
    <p:sldId id="266"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ne Leong" initials="CL" lastIdx="1" clrIdx="0">
    <p:extLst>
      <p:ext uri="{19B8F6BF-5375-455C-9EA6-DF929625EA0E}">
        <p15:presenceInfo xmlns:p15="http://schemas.microsoft.com/office/powerpoint/2012/main" userId="ffcdf5c1b31b65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83"/>
    <p:restoredTop sz="92254"/>
  </p:normalViewPr>
  <p:slideViewPr>
    <p:cSldViewPr snapToGrid="0" snapToObjects="1" showGuides="1">
      <p:cViewPr>
        <p:scale>
          <a:sx n="110" d="100"/>
          <a:sy n="110" d="100"/>
        </p:scale>
        <p:origin x="864" y="21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50BCEC-DF22-724A-8E0B-82498002B7DF}" type="datetimeFigureOut">
              <a:rPr lang="en-US" smtClean="0"/>
              <a:t>5/28/19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A0176-D038-3249-BA13-15ACDBD7BA8D}" type="slidenum">
              <a:rPr lang="en-US" smtClean="0"/>
              <a:t>‹#›</a:t>
            </a:fld>
            <a:endParaRPr lang="en-US"/>
          </a:p>
        </p:txBody>
      </p:sp>
    </p:spTree>
    <p:extLst>
      <p:ext uri="{BB962C8B-B14F-4D97-AF65-F5344CB8AC3E}">
        <p14:creationId xmlns:p14="http://schemas.microsoft.com/office/powerpoint/2010/main" val="368001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2A0176-D038-3249-BA13-15ACDBD7BA8D}" type="slidenum">
              <a:rPr lang="en-US" smtClean="0"/>
              <a:t>1</a:t>
            </a:fld>
            <a:endParaRPr lang="en-US"/>
          </a:p>
        </p:txBody>
      </p:sp>
    </p:spTree>
    <p:extLst>
      <p:ext uri="{BB962C8B-B14F-4D97-AF65-F5344CB8AC3E}">
        <p14:creationId xmlns:p14="http://schemas.microsoft.com/office/powerpoint/2010/main" val="141895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2</a:t>
            </a:fld>
            <a:endParaRPr lang="en-US"/>
          </a:p>
        </p:txBody>
      </p:sp>
    </p:spTree>
    <p:extLst>
      <p:ext uri="{BB962C8B-B14F-4D97-AF65-F5344CB8AC3E}">
        <p14:creationId xmlns:p14="http://schemas.microsoft.com/office/powerpoint/2010/main" val="182136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5</a:t>
            </a:fld>
            <a:endParaRPr lang="en-US"/>
          </a:p>
        </p:txBody>
      </p:sp>
    </p:spTree>
    <p:extLst>
      <p:ext uri="{BB962C8B-B14F-4D97-AF65-F5344CB8AC3E}">
        <p14:creationId xmlns:p14="http://schemas.microsoft.com/office/powerpoint/2010/main" val="3290528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7</a:t>
            </a:fld>
            <a:endParaRPr lang="en-US"/>
          </a:p>
        </p:txBody>
      </p:sp>
    </p:spTree>
    <p:extLst>
      <p:ext uri="{BB962C8B-B14F-4D97-AF65-F5344CB8AC3E}">
        <p14:creationId xmlns:p14="http://schemas.microsoft.com/office/powerpoint/2010/main" val="243416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39801-A6AB-9F49-860A-96A041EBF5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5882B4-09AF-664A-930F-B15952D16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456BD2-3877-3143-91F1-36CB3E4F1EF9}"/>
              </a:ext>
            </a:extLst>
          </p:cNvPr>
          <p:cNvSpPr>
            <a:spLocks noGrp="1"/>
          </p:cNvSpPr>
          <p:nvPr>
            <p:ph type="dt" sz="half" idx="10"/>
          </p:nvPr>
        </p:nvSpPr>
        <p:spPr/>
        <p:txBody>
          <a:bodyPr/>
          <a:lstStyle/>
          <a:p>
            <a:fld id="{16974DBD-285E-6742-9611-F9C34D45B9AB}" type="datetimeFigureOut">
              <a:rPr lang="en-US" smtClean="0"/>
              <a:t>5/28/19</a:t>
            </a:fld>
            <a:endParaRPr lang="en-US"/>
          </a:p>
        </p:txBody>
      </p:sp>
      <p:sp>
        <p:nvSpPr>
          <p:cNvPr id="5" name="Footer Placeholder 4">
            <a:extLst>
              <a:ext uri="{FF2B5EF4-FFF2-40B4-BE49-F238E27FC236}">
                <a16:creationId xmlns:a16="http://schemas.microsoft.com/office/drawing/2014/main" id="{DB25789E-136D-2343-9DF8-C31D7015D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40B86-9D58-6E43-9D4D-D8129C50A0DC}"/>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12527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0DB7-0D2A-E441-A853-04DCBDCD34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BB692-8F8F-7948-A147-72822524F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9D320-EAED-8C41-A30A-AEE98432E2D8}"/>
              </a:ext>
            </a:extLst>
          </p:cNvPr>
          <p:cNvSpPr>
            <a:spLocks noGrp="1"/>
          </p:cNvSpPr>
          <p:nvPr>
            <p:ph type="dt" sz="half" idx="10"/>
          </p:nvPr>
        </p:nvSpPr>
        <p:spPr/>
        <p:txBody>
          <a:bodyPr/>
          <a:lstStyle/>
          <a:p>
            <a:fld id="{16974DBD-285E-6742-9611-F9C34D45B9AB}" type="datetimeFigureOut">
              <a:rPr lang="en-US" smtClean="0"/>
              <a:t>5/28/19</a:t>
            </a:fld>
            <a:endParaRPr lang="en-US"/>
          </a:p>
        </p:txBody>
      </p:sp>
      <p:sp>
        <p:nvSpPr>
          <p:cNvPr id="5" name="Footer Placeholder 4">
            <a:extLst>
              <a:ext uri="{FF2B5EF4-FFF2-40B4-BE49-F238E27FC236}">
                <a16:creationId xmlns:a16="http://schemas.microsoft.com/office/drawing/2014/main" id="{D7237157-C802-D349-8E29-CC53E82B8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40CD5-6E0E-6E47-84C5-DBC3996AFE28}"/>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95721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21479-2271-5F4C-A550-9A69EE23AD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CAD042-28F3-3D40-B31A-EBF53921E8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DFFEA-61D7-B24B-BA6C-6296E0B84A07}"/>
              </a:ext>
            </a:extLst>
          </p:cNvPr>
          <p:cNvSpPr>
            <a:spLocks noGrp="1"/>
          </p:cNvSpPr>
          <p:nvPr>
            <p:ph type="dt" sz="half" idx="10"/>
          </p:nvPr>
        </p:nvSpPr>
        <p:spPr/>
        <p:txBody>
          <a:bodyPr/>
          <a:lstStyle/>
          <a:p>
            <a:fld id="{16974DBD-285E-6742-9611-F9C34D45B9AB}" type="datetimeFigureOut">
              <a:rPr lang="en-US" smtClean="0"/>
              <a:t>5/28/19</a:t>
            </a:fld>
            <a:endParaRPr lang="en-US"/>
          </a:p>
        </p:txBody>
      </p:sp>
      <p:sp>
        <p:nvSpPr>
          <p:cNvPr id="5" name="Footer Placeholder 4">
            <a:extLst>
              <a:ext uri="{FF2B5EF4-FFF2-40B4-BE49-F238E27FC236}">
                <a16:creationId xmlns:a16="http://schemas.microsoft.com/office/drawing/2014/main" id="{85423A56-6840-4141-9544-826529B9A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7839B-1773-1249-97FC-9E33600B4F0E}"/>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683259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B2FE-20A6-044E-9473-0C15C3882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2CE26-A4C0-AB43-BF93-2D401C5C51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34454-9814-BC46-9BC9-8425FA1416E0}"/>
              </a:ext>
            </a:extLst>
          </p:cNvPr>
          <p:cNvSpPr>
            <a:spLocks noGrp="1"/>
          </p:cNvSpPr>
          <p:nvPr>
            <p:ph type="dt" sz="half" idx="10"/>
          </p:nvPr>
        </p:nvSpPr>
        <p:spPr/>
        <p:txBody>
          <a:bodyPr/>
          <a:lstStyle/>
          <a:p>
            <a:fld id="{16974DBD-285E-6742-9611-F9C34D45B9AB}" type="datetimeFigureOut">
              <a:rPr lang="en-US" smtClean="0"/>
              <a:t>5/28/19</a:t>
            </a:fld>
            <a:endParaRPr lang="en-US"/>
          </a:p>
        </p:txBody>
      </p:sp>
      <p:sp>
        <p:nvSpPr>
          <p:cNvPr id="5" name="Footer Placeholder 4">
            <a:extLst>
              <a:ext uri="{FF2B5EF4-FFF2-40B4-BE49-F238E27FC236}">
                <a16:creationId xmlns:a16="http://schemas.microsoft.com/office/drawing/2014/main" id="{DBB3B071-FB6C-B746-8961-0966BFBDB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061A7-3A3C-DD42-A7FC-4B639710E00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79311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C0C57-8DA3-4C40-99B8-A67D13EF09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9BEA2B-3866-CC41-A5A7-6CFFF31AF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015DA-2D67-EF4C-A4B0-D142733FB230}"/>
              </a:ext>
            </a:extLst>
          </p:cNvPr>
          <p:cNvSpPr>
            <a:spLocks noGrp="1"/>
          </p:cNvSpPr>
          <p:nvPr>
            <p:ph type="dt" sz="half" idx="10"/>
          </p:nvPr>
        </p:nvSpPr>
        <p:spPr/>
        <p:txBody>
          <a:bodyPr/>
          <a:lstStyle/>
          <a:p>
            <a:fld id="{16974DBD-285E-6742-9611-F9C34D45B9AB}" type="datetimeFigureOut">
              <a:rPr lang="en-US" smtClean="0"/>
              <a:t>5/28/19</a:t>
            </a:fld>
            <a:endParaRPr lang="en-US"/>
          </a:p>
        </p:txBody>
      </p:sp>
      <p:sp>
        <p:nvSpPr>
          <p:cNvPr id="5" name="Footer Placeholder 4">
            <a:extLst>
              <a:ext uri="{FF2B5EF4-FFF2-40B4-BE49-F238E27FC236}">
                <a16:creationId xmlns:a16="http://schemas.microsoft.com/office/drawing/2014/main" id="{C4BF1A0A-5E63-4841-A934-21C836815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A9BB6-0146-CD48-A74F-14DA93C489A9}"/>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53835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521E-5277-014C-9541-B842CCCA50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7D0106-250A-194A-A010-01EEAA86C2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1ACE95-D1C3-434C-AC40-718BB4471A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C1903-C52D-A044-9B81-9FC148A96EBF}"/>
              </a:ext>
            </a:extLst>
          </p:cNvPr>
          <p:cNvSpPr>
            <a:spLocks noGrp="1"/>
          </p:cNvSpPr>
          <p:nvPr>
            <p:ph type="dt" sz="half" idx="10"/>
          </p:nvPr>
        </p:nvSpPr>
        <p:spPr/>
        <p:txBody>
          <a:bodyPr/>
          <a:lstStyle/>
          <a:p>
            <a:fld id="{16974DBD-285E-6742-9611-F9C34D45B9AB}" type="datetimeFigureOut">
              <a:rPr lang="en-US" smtClean="0"/>
              <a:t>5/28/19</a:t>
            </a:fld>
            <a:endParaRPr lang="en-US"/>
          </a:p>
        </p:txBody>
      </p:sp>
      <p:sp>
        <p:nvSpPr>
          <p:cNvPr id="6" name="Footer Placeholder 5">
            <a:extLst>
              <a:ext uri="{FF2B5EF4-FFF2-40B4-BE49-F238E27FC236}">
                <a16:creationId xmlns:a16="http://schemas.microsoft.com/office/drawing/2014/main" id="{12C12399-20CC-8F4F-A712-C63500C237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9A8D-B307-2842-B237-46810481EFBC}"/>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45948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2069-0684-824E-BFE9-898890F4DA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2B0A48-AC61-DB48-8408-848CEFAC38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0854AA-060B-014E-A122-A0DF59A389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FD7E11-9637-C44D-89A6-F7FBE80E75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66B89A-8692-854F-9B5B-1D46DC2E1A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166EF9-A0A9-F142-951A-995977386631}"/>
              </a:ext>
            </a:extLst>
          </p:cNvPr>
          <p:cNvSpPr>
            <a:spLocks noGrp="1"/>
          </p:cNvSpPr>
          <p:nvPr>
            <p:ph type="dt" sz="half" idx="10"/>
          </p:nvPr>
        </p:nvSpPr>
        <p:spPr/>
        <p:txBody>
          <a:bodyPr/>
          <a:lstStyle/>
          <a:p>
            <a:fld id="{16974DBD-285E-6742-9611-F9C34D45B9AB}" type="datetimeFigureOut">
              <a:rPr lang="en-US" smtClean="0"/>
              <a:t>5/28/19</a:t>
            </a:fld>
            <a:endParaRPr lang="en-US"/>
          </a:p>
        </p:txBody>
      </p:sp>
      <p:sp>
        <p:nvSpPr>
          <p:cNvPr id="8" name="Footer Placeholder 7">
            <a:extLst>
              <a:ext uri="{FF2B5EF4-FFF2-40B4-BE49-F238E27FC236}">
                <a16:creationId xmlns:a16="http://schemas.microsoft.com/office/drawing/2014/main" id="{23C3D3E6-5400-F748-B4BA-C64C3B46A0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287F58-A6D4-A240-932E-17D37F6B3662}"/>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940734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1CC-2B31-764B-8276-C3172DD2A2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C311E4-3B48-CF4C-9794-5B160A5EC83D}"/>
              </a:ext>
            </a:extLst>
          </p:cNvPr>
          <p:cNvSpPr>
            <a:spLocks noGrp="1"/>
          </p:cNvSpPr>
          <p:nvPr>
            <p:ph type="dt" sz="half" idx="10"/>
          </p:nvPr>
        </p:nvSpPr>
        <p:spPr/>
        <p:txBody>
          <a:bodyPr/>
          <a:lstStyle/>
          <a:p>
            <a:fld id="{16974DBD-285E-6742-9611-F9C34D45B9AB}" type="datetimeFigureOut">
              <a:rPr lang="en-US" smtClean="0"/>
              <a:t>5/28/19</a:t>
            </a:fld>
            <a:endParaRPr lang="en-US"/>
          </a:p>
        </p:txBody>
      </p:sp>
      <p:sp>
        <p:nvSpPr>
          <p:cNvPr id="4" name="Footer Placeholder 3">
            <a:extLst>
              <a:ext uri="{FF2B5EF4-FFF2-40B4-BE49-F238E27FC236}">
                <a16:creationId xmlns:a16="http://schemas.microsoft.com/office/drawing/2014/main" id="{82EE9C94-A5B6-D741-BC55-19CF4A56B2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877C4B-3E84-0147-93FD-9E3FCD9935A4}"/>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705247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413E7D-F7BA-3341-A879-0652DEC193B6}"/>
              </a:ext>
            </a:extLst>
          </p:cNvPr>
          <p:cNvSpPr>
            <a:spLocks noGrp="1"/>
          </p:cNvSpPr>
          <p:nvPr>
            <p:ph type="dt" sz="half" idx="10"/>
          </p:nvPr>
        </p:nvSpPr>
        <p:spPr/>
        <p:txBody>
          <a:bodyPr/>
          <a:lstStyle/>
          <a:p>
            <a:fld id="{16974DBD-285E-6742-9611-F9C34D45B9AB}" type="datetimeFigureOut">
              <a:rPr lang="en-US" smtClean="0"/>
              <a:t>5/28/19</a:t>
            </a:fld>
            <a:endParaRPr lang="en-US"/>
          </a:p>
        </p:txBody>
      </p:sp>
      <p:sp>
        <p:nvSpPr>
          <p:cNvPr id="3" name="Footer Placeholder 2">
            <a:extLst>
              <a:ext uri="{FF2B5EF4-FFF2-40B4-BE49-F238E27FC236}">
                <a16:creationId xmlns:a16="http://schemas.microsoft.com/office/drawing/2014/main" id="{18225159-48AA-E944-BF4D-88E28D2C9C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8428D0-7E12-F549-B2ED-F568FD26E77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91047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271A9-333B-9D47-936A-45610FEED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D693B-CE06-FA4A-8E2B-73D52234E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C34AD9-BA05-A249-BCCD-971328361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4D0FC1-02AE-4B44-802E-2013FF977517}"/>
              </a:ext>
            </a:extLst>
          </p:cNvPr>
          <p:cNvSpPr>
            <a:spLocks noGrp="1"/>
          </p:cNvSpPr>
          <p:nvPr>
            <p:ph type="dt" sz="half" idx="10"/>
          </p:nvPr>
        </p:nvSpPr>
        <p:spPr/>
        <p:txBody>
          <a:bodyPr/>
          <a:lstStyle/>
          <a:p>
            <a:fld id="{16974DBD-285E-6742-9611-F9C34D45B9AB}" type="datetimeFigureOut">
              <a:rPr lang="en-US" smtClean="0"/>
              <a:t>5/28/19</a:t>
            </a:fld>
            <a:endParaRPr lang="en-US"/>
          </a:p>
        </p:txBody>
      </p:sp>
      <p:sp>
        <p:nvSpPr>
          <p:cNvPr id="6" name="Footer Placeholder 5">
            <a:extLst>
              <a:ext uri="{FF2B5EF4-FFF2-40B4-BE49-F238E27FC236}">
                <a16:creationId xmlns:a16="http://schemas.microsoft.com/office/drawing/2014/main" id="{FE6CEC81-5A13-8E40-89E0-D0D57F724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E5E69-8EB4-8D40-A951-10CAD54F0C8E}"/>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268826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31558-81B2-6643-BACF-B04606DDA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EDB423-8F7D-9A47-A460-FFC0E0626C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9C18FF-092E-2E45-B248-7CC257F96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B1D2A-587E-094F-9C4D-B9E1A56F4B05}"/>
              </a:ext>
            </a:extLst>
          </p:cNvPr>
          <p:cNvSpPr>
            <a:spLocks noGrp="1"/>
          </p:cNvSpPr>
          <p:nvPr>
            <p:ph type="dt" sz="half" idx="10"/>
          </p:nvPr>
        </p:nvSpPr>
        <p:spPr/>
        <p:txBody>
          <a:bodyPr/>
          <a:lstStyle/>
          <a:p>
            <a:fld id="{16974DBD-285E-6742-9611-F9C34D45B9AB}" type="datetimeFigureOut">
              <a:rPr lang="en-US" smtClean="0"/>
              <a:t>5/28/19</a:t>
            </a:fld>
            <a:endParaRPr lang="en-US"/>
          </a:p>
        </p:txBody>
      </p:sp>
      <p:sp>
        <p:nvSpPr>
          <p:cNvPr id="6" name="Footer Placeholder 5">
            <a:extLst>
              <a:ext uri="{FF2B5EF4-FFF2-40B4-BE49-F238E27FC236}">
                <a16:creationId xmlns:a16="http://schemas.microsoft.com/office/drawing/2014/main" id="{59F99D90-AC7C-064C-8E39-13ED26E1BF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5A597-3DBB-AD4F-87D9-9949F20C8AF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4204083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F9ABD-2133-ED41-AC2B-D178A20BA5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D1BA54-F0A1-504C-9C0F-7A502BD8D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395CB-6798-224C-AC5D-4815E0777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74DBD-285E-6742-9611-F9C34D45B9AB}" type="datetimeFigureOut">
              <a:rPr lang="en-US" smtClean="0"/>
              <a:t>5/28/19</a:t>
            </a:fld>
            <a:endParaRPr lang="en-US"/>
          </a:p>
        </p:txBody>
      </p:sp>
      <p:sp>
        <p:nvSpPr>
          <p:cNvPr id="5" name="Footer Placeholder 4">
            <a:extLst>
              <a:ext uri="{FF2B5EF4-FFF2-40B4-BE49-F238E27FC236}">
                <a16:creationId xmlns:a16="http://schemas.microsoft.com/office/drawing/2014/main" id="{1F6A5176-8399-054B-99BF-2366106A6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BD3FA1-D62B-D64A-9C4F-0138D8929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290FF-E483-DD40-BA61-A66FA1FC323E}" type="slidenum">
              <a:rPr lang="en-US" smtClean="0"/>
              <a:t>‹#›</a:t>
            </a:fld>
            <a:endParaRPr lang="en-US"/>
          </a:p>
        </p:txBody>
      </p:sp>
    </p:spTree>
    <p:extLst>
      <p:ext uri="{BB962C8B-B14F-4D97-AF65-F5344CB8AC3E}">
        <p14:creationId xmlns:p14="http://schemas.microsoft.com/office/powerpoint/2010/main" val="535218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ictoria.ac.nz/wtapres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hyperlink" Target="https://thespinoff.co.nz/partner/objectspace/16-09-2018/the-single-object-a-metric-tonne-of-chinese-new-zealand-history/"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etosa.io/ev/principal-component-analysis/" TargetMode="Externa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opensource.google.com/projects/tesseract" TargetMode="External"/><Relationship Id="rId11" Type="http://schemas.openxmlformats.org/officeDocument/2006/relationships/image" Target="../media/image7.tiff"/><Relationship Id="rId5" Type="http://schemas.openxmlformats.org/officeDocument/2006/relationships/image" Target="../media/image3.png"/><Relationship Id="rId10" Type="http://schemas.openxmlformats.org/officeDocument/2006/relationships/hyperlink" Target="https://projector.tensorflow.org/" TargetMode="External"/><Relationship Id="rId4" Type="http://schemas.openxmlformats.org/officeDocument/2006/relationships/hyperlink" Target="https://www.oreilly.com/learning/an-illustrated-introduction-to-the-t-sne-algorithm" TargetMode="Externa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stats.stackexchange.com/questions/263539/clustering-on-the-output-of-t-sn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victoria.ac.nz/its/staff-services/research-services/e-research-supercomputing" TargetMode="External"/><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eresearchsandpit.github.io/vuwr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46006582-CF7D-9643-8D5B-AD8A84B7F0E8}"/>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8428D918-AF4B-CC47-A91E-0925318CB45E}"/>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10" name="Straight Connector 9">
            <a:extLst>
              <a:ext uri="{FF2B5EF4-FFF2-40B4-BE49-F238E27FC236}">
                <a16:creationId xmlns:a16="http://schemas.microsoft.com/office/drawing/2014/main" id="{95CA101B-9859-DF4A-9385-90899400B4B4}"/>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 name="Rectangle 2">
            <a:extLst>
              <a:ext uri="{FF2B5EF4-FFF2-40B4-BE49-F238E27FC236}">
                <a16:creationId xmlns:a16="http://schemas.microsoft.com/office/drawing/2014/main" id="{4F24B8DB-B5E0-1E4E-84D7-969405AB5BF7}"/>
              </a:ext>
            </a:extLst>
          </p:cNvPr>
          <p:cNvSpPr/>
          <p:nvPr/>
        </p:nvSpPr>
        <p:spPr>
          <a:xfrm>
            <a:off x="156408" y="922291"/>
            <a:ext cx="5940000" cy="1938992"/>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In 2016, The </a:t>
            </a:r>
            <a:r>
              <a:rPr lang="en-US" sz="1000" dirty="0">
                <a:latin typeface="Verdana" panose="020B0604030504040204" pitchFamily="34" charset="0"/>
                <a:ea typeface="Verdana" panose="020B0604030504040204" pitchFamily="34" charset="0"/>
                <a:cs typeface="Verdana" panose="020B0604030504040204" pitchFamily="34" charset="0"/>
                <a:hlinkClick r:id="rId3"/>
              </a:rPr>
              <a:t>Wai-te-ata Press</a:t>
            </a:r>
            <a:r>
              <a:rPr lang="en-US" sz="1000" dirty="0">
                <a:latin typeface="Verdana" panose="020B0604030504040204" pitchFamily="34" charset="0"/>
                <a:ea typeface="Verdana" panose="020B0604030504040204" pitchFamily="34" charset="0"/>
                <a:cs typeface="Verdana" panose="020B0604030504040204" pitchFamily="34" charset="0"/>
              </a:rPr>
              <a:t> a letterpress </a:t>
            </a:r>
            <a:r>
              <a:rPr lang="en-US" sz="1000" dirty="0" err="1">
                <a:latin typeface="Verdana" panose="020B0604030504040204" pitchFamily="34" charset="0"/>
                <a:ea typeface="Verdana" panose="020B0604030504040204" pitchFamily="34" charset="0"/>
                <a:cs typeface="Verdana" panose="020B0604030504040204" pitchFamily="34" charset="0"/>
              </a:rPr>
              <a:t>printery</a:t>
            </a:r>
            <a:r>
              <a:rPr lang="en-US" sz="1000" dirty="0">
                <a:latin typeface="Verdana" panose="020B0604030504040204" pitchFamily="34" charset="0"/>
                <a:ea typeface="Verdana" panose="020B0604030504040204" pitchFamily="34" charset="0"/>
                <a:cs typeface="Verdana" panose="020B0604030504040204" pitchFamily="34" charset="0"/>
              </a:rPr>
              <a:t> established in 1962 at Victoria University of Wellington, </a:t>
            </a:r>
            <a:r>
              <a:rPr lang="en-NZ" sz="1000" dirty="0">
                <a:latin typeface="Verdana" panose="020B0604030504040204" pitchFamily="34" charset="0"/>
                <a:ea typeface="Verdana" panose="020B0604030504040204" pitchFamily="34" charset="0"/>
                <a:cs typeface="Verdana" panose="020B0604030504040204" pitchFamily="34" charset="0"/>
              </a:rPr>
              <a:t>gratefully accepted the transfer of </a:t>
            </a:r>
            <a:r>
              <a:rPr lang="en-NZ" sz="1000" dirty="0" err="1">
                <a:latin typeface="Verdana" panose="020B0604030504040204" pitchFamily="34" charset="0"/>
                <a:ea typeface="Verdana" panose="020B0604030504040204" pitchFamily="34" charset="0"/>
                <a:cs typeface="Verdana" panose="020B0604030504040204" pitchFamily="34" charset="0"/>
              </a:rPr>
              <a:t>kaitiakitanga</a:t>
            </a:r>
            <a:r>
              <a:rPr lang="en-NZ" sz="1000" dirty="0">
                <a:latin typeface="Verdana" panose="020B0604030504040204" pitchFamily="34" charset="0"/>
                <a:ea typeface="Verdana" panose="020B0604030504040204" pitchFamily="34" charset="0"/>
                <a:cs typeface="Verdana" panose="020B0604030504040204" pitchFamily="34" charset="0"/>
              </a:rPr>
              <a:t> of New Zealand's only surviving Chinese language printing typeface collection, a </a:t>
            </a:r>
            <a:r>
              <a:rPr lang="en-NZ" sz="1000" dirty="0">
                <a:latin typeface="Verdana" panose="020B0604030504040204" pitchFamily="34" charset="0"/>
                <a:ea typeface="Verdana" panose="020B0604030504040204" pitchFamily="34" charset="0"/>
                <a:cs typeface="Verdana" panose="020B0604030504040204" pitchFamily="34" charset="0"/>
                <a:hlinkClick r:id="rId4"/>
              </a:rPr>
              <a:t>metric tonne of Chinese full-form character lead type</a:t>
            </a:r>
            <a:r>
              <a:rPr lang="en-NZ" sz="1000" dirty="0">
                <a:latin typeface="Verdana" panose="020B0604030504040204" pitchFamily="34" charset="0"/>
                <a:ea typeface="Verdana" panose="020B0604030504040204" pitchFamily="34" charset="0"/>
                <a:cs typeface="Verdana" panose="020B0604030504040204" pitchFamily="34" charset="0"/>
              </a:rPr>
              <a:t> that had been in storage in a farmer's field south of Auckland. This type, ordered from Hong Kong, arrived new in Wellington in 1952 and was used to print the </a:t>
            </a:r>
            <a:r>
              <a:rPr lang="en-NZ" sz="1000" i="1" dirty="0">
                <a:latin typeface="Verdana" panose="020B0604030504040204" pitchFamily="34" charset="0"/>
                <a:ea typeface="Verdana" panose="020B0604030504040204" pitchFamily="34" charset="0"/>
                <a:cs typeface="Verdana" panose="020B0604030504040204" pitchFamily="34" charset="0"/>
              </a:rPr>
              <a:t>New Zealand Chinese Growers Monthly Journal</a:t>
            </a:r>
            <a:r>
              <a:rPr lang="en-NZ" sz="1000" dirty="0">
                <a:latin typeface="Verdana" panose="020B0604030504040204" pitchFamily="34" charset="0"/>
                <a:ea typeface="Verdana" panose="020B0604030504040204" pitchFamily="34" charset="0"/>
                <a:cs typeface="Verdana" panose="020B0604030504040204" pitchFamily="34" charset="0"/>
              </a:rPr>
              <a:t>, the organ of the Dominion Federation of New Zealand Chinese Commercial Growers. This journal continued for two decades till 1972, linked market gardeners around the country, published local and international news, featured articles on the civic careers of influential growers, shared traditional recipes, remedies and medicine and included Cantonese language lessons. At any one time, every Chinese household was said to be reading one of its 700 monthly copies. </a:t>
            </a:r>
          </a:p>
        </p:txBody>
      </p:sp>
      <p:pic>
        <p:nvPicPr>
          <p:cNvPr id="6" name="Picture 5">
            <a:extLst>
              <a:ext uri="{FF2B5EF4-FFF2-40B4-BE49-F238E27FC236}">
                <a16:creationId xmlns:a16="http://schemas.microsoft.com/office/drawing/2014/main" id="{70CED3C3-A606-7340-AB88-F6372B6BAFEB}"/>
              </a:ext>
            </a:extLst>
          </p:cNvPr>
          <p:cNvPicPr>
            <a:picLocks noChangeAspect="1"/>
          </p:cNvPicPr>
          <p:nvPr/>
        </p:nvPicPr>
        <p:blipFill>
          <a:blip r:embed="rId5"/>
          <a:stretch>
            <a:fillRect/>
          </a:stretch>
        </p:blipFill>
        <p:spPr>
          <a:xfrm>
            <a:off x="1046751" y="4128895"/>
            <a:ext cx="3814001" cy="2495581"/>
          </a:xfrm>
          <a:prstGeom prst="rect">
            <a:avLst/>
          </a:prstGeom>
        </p:spPr>
      </p:pic>
      <p:sp>
        <p:nvSpPr>
          <p:cNvPr id="14" name="Rectangle 13">
            <a:extLst>
              <a:ext uri="{FF2B5EF4-FFF2-40B4-BE49-F238E27FC236}">
                <a16:creationId xmlns:a16="http://schemas.microsoft.com/office/drawing/2014/main" id="{19FE5319-0784-B64F-B53E-5C8ECC35B6D0}"/>
              </a:ext>
            </a:extLst>
          </p:cNvPr>
          <p:cNvSpPr/>
          <p:nvPr/>
        </p:nvSpPr>
        <p:spPr>
          <a:xfrm>
            <a:off x="6232358" y="922291"/>
            <a:ext cx="5803642" cy="3093154"/>
          </a:xfrm>
          <a:prstGeom prst="rect">
            <a:avLst/>
          </a:prstGeom>
        </p:spPr>
        <p:txBody>
          <a:bodyPr wrap="square">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This project is built on lessons learnt from a previous collaboration between the Press’ and the School of Engineering and Computer Science (ECS) at Victoria University of Wellington (VUW), using machine learning techniques to perform full form Chinese Optical Character Recognition [OCR]. Throughout the process, the outputs were tested and corrected by a human expert in order to refine the printed type to Unicode translation accuracy. </a:t>
            </a:r>
          </a:p>
          <a:p>
            <a:endParaRPr lang="en-US" sz="1000" dirty="0">
              <a:latin typeface="Verdana" panose="020B0604030504040204" pitchFamily="34" charset="0"/>
              <a:ea typeface="Verdana" panose="020B0604030504040204" pitchFamily="34" charset="0"/>
              <a:cs typeface="Verdana" panose="020B0604030504040204" pitchFamily="34" charset="0"/>
            </a:endParaRPr>
          </a:p>
          <a:p>
            <a:pPr>
              <a:spcAft>
                <a:spcPts val="600"/>
              </a:spcAft>
            </a:pPr>
            <a:r>
              <a:rPr lang="en-US" sz="1000" dirty="0">
                <a:latin typeface="Verdana" panose="020B0604030504040204" pitchFamily="34" charset="0"/>
                <a:ea typeface="Verdana" panose="020B0604030504040204" pitchFamily="34" charset="0"/>
                <a:cs typeface="Verdana" panose="020B0604030504040204" pitchFamily="34" charset="0"/>
              </a:rPr>
              <a:t>Core challenges that arose included:</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inconsistency and disfiguration in the printed characters due to deterioration of the types over time</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trouble translating different fonts and trouble </a:t>
            </a:r>
            <a:r>
              <a:rPr lang="en-US" sz="1000" dirty="0" err="1">
                <a:latin typeface="Verdana" panose="020B0604030504040204" pitchFamily="34" charset="0"/>
                <a:ea typeface="Verdana" panose="020B0604030504040204" pitchFamily="34" charset="0"/>
                <a:cs typeface="Verdana" panose="020B0604030504040204" pitchFamily="34" charset="0"/>
              </a:rPr>
              <a:t>recognising</a:t>
            </a:r>
            <a:r>
              <a:rPr lang="en-US" sz="1000" dirty="0">
                <a:latin typeface="Verdana" panose="020B0604030504040204" pitchFamily="34" charset="0"/>
                <a:ea typeface="Verdana" panose="020B0604030504040204" pitchFamily="34" charset="0"/>
                <a:cs typeface="Verdana" panose="020B0604030504040204" pitchFamily="34" charset="0"/>
              </a:rPr>
              <a:t> variants of characters </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manual consultation of unclassified or misclassified characters a very time-intensive task. </a:t>
            </a:r>
          </a:p>
          <a:p>
            <a:pPr marL="171450" indent="-171450">
              <a:buFont typeface="Courier New" panose="02070309020205020404" pitchFamily="49" charset="0"/>
              <a:buChar char="o"/>
            </a:pPr>
            <a:endParaRPr lang="en-US" sz="1000" dirty="0">
              <a:latin typeface="Verdana" panose="020B0604030504040204" pitchFamily="34" charset="0"/>
              <a:ea typeface="Verdana" panose="020B0604030504040204" pitchFamily="34" charset="0"/>
              <a:cs typeface="Verdana" panose="020B0604030504040204" pitchFamily="34" charset="0"/>
            </a:endParaRPr>
          </a:p>
          <a:p>
            <a:r>
              <a:rPr lang="en-US" sz="1000" dirty="0">
                <a:latin typeface="Verdana" panose="020B0604030504040204" pitchFamily="34" charset="0"/>
                <a:ea typeface="Verdana" panose="020B0604030504040204" pitchFamily="34" charset="0"/>
                <a:cs typeface="Verdana" panose="020B0604030504040204" pitchFamily="34" charset="0"/>
              </a:rPr>
              <a:t>Therefore, this project aims to prototype a human-in-the-loop user experience to enable a language expert to validate the transcription accuracy efficiently and enable us to retrain a new model with an accurate set of labels for the corpus.</a:t>
            </a:r>
          </a:p>
          <a:p>
            <a:endParaRPr lang="en-US" sz="1000" dirty="0">
              <a:latin typeface="Verdana" panose="020B0604030504040204" pitchFamily="34" charset="0"/>
              <a:ea typeface="Verdana" panose="020B0604030504040204" pitchFamily="34" charset="0"/>
              <a:cs typeface="Verdana" panose="020B0604030504040204" pitchFamily="34" charset="0"/>
            </a:endParaRPr>
          </a:p>
          <a:p>
            <a:endParaRPr lang="en-US" sz="1000" dirty="0">
              <a:latin typeface="Verdana" panose="020B0604030504040204" pitchFamily="34" charset="0"/>
              <a:ea typeface="Verdana" panose="020B0604030504040204" pitchFamily="34" charset="0"/>
              <a:cs typeface="Verdana" panose="020B0604030504040204" pitchFamily="34" charset="0"/>
            </a:endParaRPr>
          </a:p>
        </p:txBody>
      </p:sp>
      <p:pic>
        <p:nvPicPr>
          <p:cNvPr id="20" name="Picture 19">
            <a:extLst>
              <a:ext uri="{FF2B5EF4-FFF2-40B4-BE49-F238E27FC236}">
                <a16:creationId xmlns:a16="http://schemas.microsoft.com/office/drawing/2014/main" id="{ECCCB377-6910-F440-9E97-BD731B88966A}"/>
              </a:ext>
            </a:extLst>
          </p:cNvPr>
          <p:cNvPicPr>
            <a:picLocks noChangeAspect="1"/>
          </p:cNvPicPr>
          <p:nvPr/>
        </p:nvPicPr>
        <p:blipFill>
          <a:blip r:embed="rId6"/>
          <a:stretch>
            <a:fillRect/>
          </a:stretch>
        </p:blipFill>
        <p:spPr>
          <a:xfrm>
            <a:off x="6533096" y="4128895"/>
            <a:ext cx="5258314" cy="2554038"/>
          </a:xfrm>
          <a:prstGeom prst="rect">
            <a:avLst/>
          </a:prstGeom>
        </p:spPr>
      </p:pic>
      <p:sp>
        <p:nvSpPr>
          <p:cNvPr id="26" name="TextBox 25">
            <a:extLst>
              <a:ext uri="{FF2B5EF4-FFF2-40B4-BE49-F238E27FC236}">
                <a16:creationId xmlns:a16="http://schemas.microsoft.com/office/drawing/2014/main" id="{E44C0FB1-65D0-6340-822B-85AB810C85D2}"/>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Problem Overview</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4868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85F43E-8DD8-EC4B-BDF3-3B1AF371AD68}"/>
              </a:ext>
            </a:extLst>
          </p:cNvPr>
          <p:cNvSpPr/>
          <p:nvPr/>
        </p:nvSpPr>
        <p:spPr>
          <a:xfrm>
            <a:off x="131321" y="933989"/>
            <a:ext cx="5940000" cy="553998"/>
          </a:xfrm>
          <a:prstGeom prst="rect">
            <a:avLst/>
          </a:prstGeom>
        </p:spPr>
        <p:txBody>
          <a:bodyPr>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The proposed solution involves categorising all extracted characters from the newspapers into image buckets with their corresponding Unicode labels which are then used to train a new model. </a:t>
            </a:r>
            <a:endParaRPr lang="en-NZ" sz="1000" b="0" i="0" dirty="0">
              <a:effectLst/>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84F76BE1-1017-BE4B-A1C1-7D5C6CE2AFBD}"/>
              </a:ext>
            </a:extLst>
          </p:cNvPr>
          <p:cNvSpPr/>
          <p:nvPr/>
        </p:nvSpPr>
        <p:spPr>
          <a:xfrm>
            <a:off x="6203872" y="933989"/>
            <a:ext cx="5940000" cy="1169551"/>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We are then planning to use the feature maps from the retrained model and apply dimensionality reduction techniques such as </a:t>
            </a:r>
            <a:r>
              <a:rPr lang="en-NZ" sz="1000" dirty="0">
                <a:latin typeface="Verdana" panose="020B0604030504040204" pitchFamily="34" charset="0"/>
                <a:ea typeface="Verdana" panose="020B0604030504040204" pitchFamily="34" charset="0"/>
                <a:cs typeface="Verdana" panose="020B0604030504040204" pitchFamily="34" charset="0"/>
                <a:hlinkClick r:id="rId3"/>
              </a:rPr>
              <a:t>PCA</a:t>
            </a:r>
            <a:r>
              <a:rPr lang="en-NZ" sz="1000" dirty="0">
                <a:latin typeface="Verdana" panose="020B0604030504040204" pitchFamily="34" charset="0"/>
                <a:ea typeface="Verdana" panose="020B0604030504040204" pitchFamily="34" charset="0"/>
                <a:cs typeface="Verdana" panose="020B0604030504040204" pitchFamily="34" charset="0"/>
              </a:rPr>
              <a:t> and </a:t>
            </a:r>
            <a:r>
              <a:rPr lang="en-NZ" sz="1000" dirty="0">
                <a:latin typeface="Verdana" panose="020B0604030504040204" pitchFamily="34" charset="0"/>
                <a:ea typeface="Verdana" panose="020B0604030504040204" pitchFamily="34" charset="0"/>
                <a:cs typeface="Verdana" panose="020B0604030504040204" pitchFamily="34" charset="0"/>
                <a:hlinkClick r:id="rId4"/>
              </a:rPr>
              <a:t>t-SNE</a:t>
            </a:r>
            <a:r>
              <a:rPr lang="en-NZ" sz="1000" dirty="0">
                <a:latin typeface="Verdana" panose="020B0604030504040204" pitchFamily="34" charset="0"/>
                <a:ea typeface="Verdana" panose="020B0604030504040204" pitchFamily="34" charset="0"/>
                <a:cs typeface="Verdana" panose="020B0604030504040204" pitchFamily="34" charset="0"/>
              </a:rPr>
              <a:t> to visually explore the data by clustering images by feature similarity and therefore evaluating the quality of the classifier. Each t-SNE cluster can then be explored further in 2D grid format where a human expert can easily identify misclassified images in the cluster by implementing an appropriate tagging schema. The new clusters will then become training data and labels to retrain a new model.</a:t>
            </a:r>
            <a:endParaRPr lang="en-US" sz="1000" dirty="0"/>
          </a:p>
        </p:txBody>
      </p:sp>
      <p:grpSp>
        <p:nvGrpSpPr>
          <p:cNvPr id="22" name="Group 21">
            <a:extLst>
              <a:ext uri="{FF2B5EF4-FFF2-40B4-BE49-F238E27FC236}">
                <a16:creationId xmlns:a16="http://schemas.microsoft.com/office/drawing/2014/main" id="{4EA1C51D-6E4A-B249-BC3E-B53F4A137D36}"/>
              </a:ext>
            </a:extLst>
          </p:cNvPr>
          <p:cNvGrpSpPr/>
          <p:nvPr/>
        </p:nvGrpSpPr>
        <p:grpSpPr>
          <a:xfrm>
            <a:off x="410359" y="1578072"/>
            <a:ext cx="5234807" cy="1340780"/>
            <a:chOff x="410359" y="1590106"/>
            <a:chExt cx="5234807" cy="1340780"/>
          </a:xfrm>
        </p:grpSpPr>
        <p:pic>
          <p:nvPicPr>
            <p:cNvPr id="4" name="Picture 3">
              <a:extLst>
                <a:ext uri="{FF2B5EF4-FFF2-40B4-BE49-F238E27FC236}">
                  <a16:creationId xmlns:a16="http://schemas.microsoft.com/office/drawing/2014/main" id="{A204A5DF-6F98-D141-B953-F0F76F2F2AF3}"/>
                </a:ext>
              </a:extLst>
            </p:cNvPr>
            <p:cNvPicPr>
              <a:picLocks noChangeAspect="1"/>
            </p:cNvPicPr>
            <p:nvPr/>
          </p:nvPicPr>
          <p:blipFill>
            <a:blip r:embed="rId5"/>
            <a:stretch>
              <a:fillRect/>
            </a:stretch>
          </p:blipFill>
          <p:spPr>
            <a:xfrm>
              <a:off x="954470" y="1590106"/>
              <a:ext cx="4146585" cy="1168148"/>
            </a:xfrm>
            <a:prstGeom prst="rect">
              <a:avLst/>
            </a:prstGeom>
          </p:spPr>
        </p:pic>
        <p:sp>
          <p:nvSpPr>
            <p:cNvPr id="21" name="TextBox 20">
              <a:extLst>
                <a:ext uri="{FF2B5EF4-FFF2-40B4-BE49-F238E27FC236}">
                  <a16:creationId xmlns:a16="http://schemas.microsoft.com/office/drawing/2014/main" id="{7DB0983D-8088-484B-A5A4-C14D01D39552}"/>
                </a:ext>
              </a:extLst>
            </p:cNvPr>
            <p:cNvSpPr txBox="1"/>
            <p:nvPr/>
          </p:nvSpPr>
          <p:spPr>
            <a:xfrm>
              <a:off x="410359" y="2684665"/>
              <a:ext cx="5234807" cy="246221"/>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 Extracting initial training data and labels using </a:t>
              </a:r>
              <a:r>
                <a:rPr lang="en-US" sz="1000" dirty="0">
                  <a:latin typeface="Verdana" panose="020B0604030504040204" pitchFamily="34" charset="0"/>
                  <a:ea typeface="Verdana" panose="020B0604030504040204" pitchFamily="34" charset="0"/>
                  <a:cs typeface="Verdana" panose="020B0604030504040204" pitchFamily="34" charset="0"/>
                  <a:hlinkClick r:id="rId6"/>
                </a:rPr>
                <a:t>Google Tesseract</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5" name="Group 24">
            <a:extLst>
              <a:ext uri="{FF2B5EF4-FFF2-40B4-BE49-F238E27FC236}">
                <a16:creationId xmlns:a16="http://schemas.microsoft.com/office/drawing/2014/main" id="{3359C72E-8149-504C-A91A-DC443F1824E8}"/>
              </a:ext>
            </a:extLst>
          </p:cNvPr>
          <p:cNvGrpSpPr/>
          <p:nvPr/>
        </p:nvGrpSpPr>
        <p:grpSpPr>
          <a:xfrm>
            <a:off x="410359" y="2924372"/>
            <a:ext cx="5234807" cy="1432229"/>
            <a:chOff x="410359" y="2864216"/>
            <a:chExt cx="5234807" cy="1432229"/>
          </a:xfrm>
        </p:grpSpPr>
        <p:pic>
          <p:nvPicPr>
            <p:cNvPr id="8" name="Picture 7">
              <a:extLst>
                <a:ext uri="{FF2B5EF4-FFF2-40B4-BE49-F238E27FC236}">
                  <a16:creationId xmlns:a16="http://schemas.microsoft.com/office/drawing/2014/main" id="{6732992E-99EB-FB4D-9ABE-5BE11E1EB7CC}"/>
                </a:ext>
              </a:extLst>
            </p:cNvPr>
            <p:cNvPicPr>
              <a:picLocks noChangeAspect="1"/>
            </p:cNvPicPr>
            <p:nvPr/>
          </p:nvPicPr>
          <p:blipFill>
            <a:blip r:embed="rId7"/>
            <a:stretch>
              <a:fillRect/>
            </a:stretch>
          </p:blipFill>
          <p:spPr>
            <a:xfrm>
              <a:off x="1460089" y="2864216"/>
              <a:ext cx="3135346" cy="1203157"/>
            </a:xfrm>
            <a:prstGeom prst="rect">
              <a:avLst/>
            </a:prstGeom>
          </p:spPr>
        </p:pic>
        <p:sp>
          <p:nvSpPr>
            <p:cNvPr id="24" name="TextBox 23">
              <a:extLst>
                <a:ext uri="{FF2B5EF4-FFF2-40B4-BE49-F238E27FC236}">
                  <a16:creationId xmlns:a16="http://schemas.microsoft.com/office/drawing/2014/main" id="{D02C249F-D543-9145-B468-B5BAFE7778A7}"/>
                </a:ext>
              </a:extLst>
            </p:cNvPr>
            <p:cNvSpPr txBox="1"/>
            <p:nvPr/>
          </p:nvSpPr>
          <p:spPr>
            <a:xfrm>
              <a:off x="410359" y="4050224"/>
              <a:ext cx="5234807" cy="246221"/>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 </a:t>
              </a:r>
              <a:r>
                <a:rPr lang="en-NZ" sz="1000" dirty="0">
                  <a:latin typeface="Verdana" panose="020B0604030504040204" pitchFamily="34" charset="0"/>
                  <a:ea typeface="Verdana" panose="020B0604030504040204" pitchFamily="34" charset="0"/>
                  <a:cs typeface="Verdana" panose="020B0604030504040204" pitchFamily="34" charset="0"/>
                </a:rPr>
                <a:t>Categorise all image buckets with corresponding Unicode label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7" name="Group 26">
            <a:extLst>
              <a:ext uri="{FF2B5EF4-FFF2-40B4-BE49-F238E27FC236}">
                <a16:creationId xmlns:a16="http://schemas.microsoft.com/office/drawing/2014/main" id="{B108215B-A68F-E54F-B157-7320BF3B01F9}"/>
              </a:ext>
            </a:extLst>
          </p:cNvPr>
          <p:cNvGrpSpPr/>
          <p:nvPr/>
        </p:nvGrpSpPr>
        <p:grpSpPr>
          <a:xfrm>
            <a:off x="410359" y="4444428"/>
            <a:ext cx="5234807" cy="2284289"/>
            <a:chOff x="410359" y="4468492"/>
            <a:chExt cx="5234807" cy="2284289"/>
          </a:xfrm>
        </p:grpSpPr>
        <p:pic>
          <p:nvPicPr>
            <p:cNvPr id="12" name="Picture 11">
              <a:extLst>
                <a:ext uri="{FF2B5EF4-FFF2-40B4-BE49-F238E27FC236}">
                  <a16:creationId xmlns:a16="http://schemas.microsoft.com/office/drawing/2014/main" id="{2BF63572-23B7-6F4D-8DE4-425D8026B019}"/>
                </a:ext>
              </a:extLst>
            </p:cNvPr>
            <p:cNvPicPr>
              <a:picLocks noChangeAspect="1"/>
            </p:cNvPicPr>
            <p:nvPr/>
          </p:nvPicPr>
          <p:blipFill>
            <a:blip r:embed="rId8"/>
            <a:stretch>
              <a:fillRect/>
            </a:stretch>
          </p:blipFill>
          <p:spPr>
            <a:xfrm>
              <a:off x="1697943" y="4468492"/>
              <a:ext cx="2801862" cy="2073694"/>
            </a:xfrm>
            <a:prstGeom prst="rect">
              <a:avLst/>
            </a:prstGeom>
          </p:spPr>
        </p:pic>
        <p:sp>
          <p:nvSpPr>
            <p:cNvPr id="26" name="TextBox 25">
              <a:extLst>
                <a:ext uri="{FF2B5EF4-FFF2-40B4-BE49-F238E27FC236}">
                  <a16:creationId xmlns:a16="http://schemas.microsoft.com/office/drawing/2014/main" id="{1945520E-CBB0-BA4C-A221-A76C8E125696}"/>
                </a:ext>
              </a:extLst>
            </p:cNvPr>
            <p:cNvSpPr txBox="1"/>
            <p:nvPr/>
          </p:nvSpPr>
          <p:spPr>
            <a:xfrm>
              <a:off x="410359" y="6506560"/>
              <a:ext cx="5234807" cy="246221"/>
            </a:xfrm>
            <a:prstGeom prst="rect">
              <a:avLst/>
            </a:prstGeom>
            <a:noFill/>
          </p:spPr>
          <p:txBody>
            <a:bodyPr wrap="square" rtlCol="0">
              <a:spAutoFit/>
            </a:bodyPr>
            <a:lstStyle/>
            <a:p>
              <a:pPr algn="ctr"/>
              <a:r>
                <a:rPr lang="en-GB" sz="1000" dirty="0">
                  <a:latin typeface="Verdana" panose="020B0604030504040204" pitchFamily="34" charset="0"/>
                  <a:ea typeface="Verdana" panose="020B0604030504040204" pitchFamily="34" charset="0"/>
                  <a:cs typeface="Verdana" panose="020B0604030504040204" pitchFamily="34" charset="0"/>
                </a:rPr>
                <a:t>3. </a:t>
              </a:r>
              <a:r>
                <a:rPr lang="en-NZ" sz="1000" dirty="0">
                  <a:latin typeface="Verdana" panose="020B0604030504040204" pitchFamily="34" charset="0"/>
                  <a:ea typeface="Verdana" panose="020B0604030504040204" pitchFamily="34" charset="0"/>
                  <a:cs typeface="Verdana" panose="020B0604030504040204" pitchFamily="34" charset="0"/>
                </a:rPr>
                <a:t>Use image buckets with Unicode label to retrain a new model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32" name="Group 31">
            <a:extLst>
              <a:ext uri="{FF2B5EF4-FFF2-40B4-BE49-F238E27FC236}">
                <a16:creationId xmlns:a16="http://schemas.microsoft.com/office/drawing/2014/main" id="{0A9AECDC-51C4-AF45-932E-2C3A7718A590}"/>
              </a:ext>
            </a:extLst>
          </p:cNvPr>
          <p:cNvGrpSpPr/>
          <p:nvPr/>
        </p:nvGrpSpPr>
        <p:grpSpPr>
          <a:xfrm>
            <a:off x="6632193" y="2001836"/>
            <a:ext cx="5234807" cy="2235496"/>
            <a:chOff x="6632193" y="1953709"/>
            <a:chExt cx="5234807" cy="2235496"/>
          </a:xfrm>
        </p:grpSpPr>
        <p:pic>
          <p:nvPicPr>
            <p:cNvPr id="15" name="Picture 14">
              <a:extLst>
                <a:ext uri="{FF2B5EF4-FFF2-40B4-BE49-F238E27FC236}">
                  <a16:creationId xmlns:a16="http://schemas.microsoft.com/office/drawing/2014/main" id="{5CB5A12A-F8E9-9940-8A61-8F9907C9BF59}"/>
                </a:ext>
              </a:extLst>
            </p:cNvPr>
            <p:cNvPicPr>
              <a:picLocks noChangeAspect="1"/>
            </p:cNvPicPr>
            <p:nvPr/>
          </p:nvPicPr>
          <p:blipFill>
            <a:blip r:embed="rId9"/>
            <a:stretch>
              <a:fillRect/>
            </a:stretch>
          </p:blipFill>
          <p:spPr>
            <a:xfrm>
              <a:off x="8205391" y="1953709"/>
              <a:ext cx="2088411" cy="1957139"/>
            </a:xfrm>
            <a:prstGeom prst="rect">
              <a:avLst/>
            </a:prstGeom>
          </p:spPr>
        </p:pic>
        <p:sp>
          <p:nvSpPr>
            <p:cNvPr id="29" name="TextBox 28">
              <a:extLst>
                <a:ext uri="{FF2B5EF4-FFF2-40B4-BE49-F238E27FC236}">
                  <a16:creationId xmlns:a16="http://schemas.microsoft.com/office/drawing/2014/main" id="{ED54E930-D63A-2547-B272-A1BEF74D9E78}"/>
                </a:ext>
              </a:extLst>
            </p:cNvPr>
            <p:cNvSpPr txBox="1"/>
            <p:nvPr/>
          </p:nvSpPr>
          <p:spPr>
            <a:xfrm>
              <a:off x="6632193" y="3942984"/>
              <a:ext cx="5234807" cy="246221"/>
            </a:xfrm>
            <a:prstGeom prst="rect">
              <a:avLst/>
            </a:prstGeom>
            <a:noFill/>
          </p:spPr>
          <p:txBody>
            <a:bodyPr wrap="square" rtlCol="0">
              <a:spAutoFit/>
            </a:bodyPr>
            <a:lstStyle/>
            <a:p>
              <a:pPr algn="ctr"/>
              <a:r>
                <a:rPr lang="en-NZ" sz="1000" dirty="0">
                  <a:latin typeface="Verdana" panose="020B0604030504040204" pitchFamily="34" charset="0"/>
                  <a:ea typeface="Verdana" panose="020B0604030504040204" pitchFamily="34" charset="0"/>
                  <a:cs typeface="Verdana" panose="020B0604030504040204" pitchFamily="34" charset="0"/>
                </a:rPr>
                <a:t>4. Use </a:t>
              </a:r>
              <a:r>
                <a:rPr lang="en-NZ" sz="1000" dirty="0">
                  <a:latin typeface="Verdana" panose="020B0604030504040204" pitchFamily="34" charset="0"/>
                  <a:ea typeface="Verdana" panose="020B0604030504040204" pitchFamily="34" charset="0"/>
                  <a:cs typeface="Verdana" panose="020B0604030504040204" pitchFamily="34" charset="0"/>
                  <a:hlinkClick r:id="rId10"/>
                </a:rPr>
                <a:t>t-SNE</a:t>
              </a:r>
              <a:r>
                <a:rPr lang="en-NZ" sz="1000" dirty="0">
                  <a:latin typeface="Verdana" panose="020B0604030504040204" pitchFamily="34" charset="0"/>
                  <a:ea typeface="Verdana" panose="020B0604030504040204" pitchFamily="34" charset="0"/>
                  <a:cs typeface="Verdana" panose="020B0604030504040204" pitchFamily="34" charset="0"/>
                </a:rPr>
                <a:t> to visually explore buckets to identify outliers</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33" name="Group 32">
            <a:extLst>
              <a:ext uri="{FF2B5EF4-FFF2-40B4-BE49-F238E27FC236}">
                <a16:creationId xmlns:a16="http://schemas.microsoft.com/office/drawing/2014/main" id="{D768828D-A938-3247-B08E-9CB41AC67C20}"/>
              </a:ext>
            </a:extLst>
          </p:cNvPr>
          <p:cNvGrpSpPr/>
          <p:nvPr/>
        </p:nvGrpSpPr>
        <p:grpSpPr>
          <a:xfrm>
            <a:off x="6632193" y="4356601"/>
            <a:ext cx="5234807" cy="2369052"/>
            <a:chOff x="6632193" y="4380665"/>
            <a:chExt cx="5234807" cy="2369052"/>
          </a:xfrm>
        </p:grpSpPr>
        <p:pic>
          <p:nvPicPr>
            <p:cNvPr id="28" name="Picture 27">
              <a:extLst>
                <a:ext uri="{FF2B5EF4-FFF2-40B4-BE49-F238E27FC236}">
                  <a16:creationId xmlns:a16="http://schemas.microsoft.com/office/drawing/2014/main" id="{26D582CD-7B6C-2F47-8083-0DD3A27CC286}"/>
                </a:ext>
              </a:extLst>
            </p:cNvPr>
            <p:cNvPicPr>
              <a:picLocks noChangeAspect="1"/>
            </p:cNvPicPr>
            <p:nvPr/>
          </p:nvPicPr>
          <p:blipFill>
            <a:blip r:embed="rId11"/>
            <a:stretch>
              <a:fillRect/>
            </a:stretch>
          </p:blipFill>
          <p:spPr>
            <a:xfrm>
              <a:off x="8211961" y="4380665"/>
              <a:ext cx="2099620" cy="2070913"/>
            </a:xfrm>
            <a:prstGeom prst="rect">
              <a:avLst/>
            </a:prstGeom>
          </p:spPr>
        </p:pic>
        <p:sp>
          <p:nvSpPr>
            <p:cNvPr id="31" name="TextBox 30">
              <a:extLst>
                <a:ext uri="{FF2B5EF4-FFF2-40B4-BE49-F238E27FC236}">
                  <a16:creationId xmlns:a16="http://schemas.microsoft.com/office/drawing/2014/main" id="{D6518CD6-F4A7-8344-8EB1-5716EC248078}"/>
                </a:ext>
              </a:extLst>
            </p:cNvPr>
            <p:cNvSpPr txBox="1"/>
            <p:nvPr/>
          </p:nvSpPr>
          <p:spPr>
            <a:xfrm>
              <a:off x="6632193" y="6503496"/>
              <a:ext cx="5234807" cy="246221"/>
            </a:xfrm>
            <a:prstGeom prst="rect">
              <a:avLst/>
            </a:prstGeom>
            <a:noFill/>
          </p:spPr>
          <p:txBody>
            <a:bodyPr wrap="square" rtlCol="0">
              <a:spAutoFit/>
            </a:bodyPr>
            <a:lstStyle/>
            <a:p>
              <a:pPr algn="ctr"/>
              <a:r>
                <a:rPr lang="en-NZ" sz="1000" dirty="0">
                  <a:latin typeface="Verdana" panose="020B0604030504040204" pitchFamily="34" charset="0"/>
                  <a:ea typeface="Verdana" panose="020B0604030504040204" pitchFamily="34" charset="0"/>
                  <a:cs typeface="Verdana" panose="020B0604030504040204" pitchFamily="34" charset="0"/>
                </a:rPr>
                <a:t>5. Design UX using t-SNE grid with tagging schema to </a:t>
              </a:r>
              <a:r>
                <a:rPr lang="en-NZ" sz="1000" dirty="0" err="1">
                  <a:latin typeface="Verdana" panose="020B0604030504040204" pitchFamily="34" charset="0"/>
                  <a:ea typeface="Verdana" panose="020B0604030504040204" pitchFamily="34" charset="0"/>
                  <a:cs typeface="Verdana" panose="020B0604030504040204" pitchFamily="34" charset="0"/>
                </a:rPr>
                <a:t>recluster</a:t>
              </a:r>
              <a:r>
                <a:rPr lang="en-NZ" sz="1000" dirty="0">
                  <a:latin typeface="Verdana" panose="020B0604030504040204" pitchFamily="34" charset="0"/>
                  <a:ea typeface="Verdana" panose="020B0604030504040204" pitchFamily="34" charset="0"/>
                  <a:cs typeface="Verdana" panose="020B0604030504040204" pitchFamily="34" charset="0"/>
                </a:rPr>
                <a:t> data</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Proposed Solution</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42" name="Straight Connector 41">
            <a:extLst>
              <a:ext uri="{FF2B5EF4-FFF2-40B4-BE49-F238E27FC236}">
                <a16:creationId xmlns:a16="http://schemas.microsoft.com/office/drawing/2014/main" id="{32154E04-147E-0C4B-8CF8-DF15CC436FC0}"/>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5057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EFD3F43-6A4E-5345-8648-499F5C8D6927}"/>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21" name="Straight Connector 20">
            <a:extLst>
              <a:ext uri="{FF2B5EF4-FFF2-40B4-BE49-F238E27FC236}">
                <a16:creationId xmlns:a16="http://schemas.microsoft.com/office/drawing/2014/main" id="{179D4921-2776-374A-81C0-1BEB0CE6CF03}"/>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CF960FC1-8DD9-9C4E-A710-ACE9EEF1F30E}"/>
              </a:ext>
            </a:extLst>
          </p:cNvPr>
          <p:cNvSpPr txBox="1"/>
          <p:nvPr/>
        </p:nvSpPr>
        <p:spPr>
          <a:xfrm>
            <a:off x="131940" y="539257"/>
            <a:ext cx="11831459" cy="276999"/>
          </a:xfrm>
          <a:prstGeom prst="rect">
            <a:avLst/>
          </a:prstGeom>
          <a:noFill/>
        </p:spPr>
        <p:txBody>
          <a:bodyPr wrap="square" rtlCol="0">
            <a:spAutoFit/>
          </a:bodyPr>
          <a:lstStyle/>
          <a:p>
            <a:pPr algn="ctr"/>
            <a:r>
              <a:rPr lang="en-GB" sz="1200" dirty="0" err="1">
                <a:latin typeface="Verdana" panose="020B0604030504040204" pitchFamily="34" charset="0"/>
                <a:ea typeface="Verdana" panose="020B0604030504040204" pitchFamily="34" charset="0"/>
                <a:cs typeface="Verdana" panose="020B0604030504040204" pitchFamily="34" charset="0"/>
              </a:rPr>
              <a:t>Preprocessing</a:t>
            </a:r>
            <a:r>
              <a:rPr lang="en-GB" sz="1200" dirty="0">
                <a:latin typeface="Verdana" panose="020B0604030504040204" pitchFamily="34" charset="0"/>
                <a:ea typeface="Verdana" panose="020B0604030504040204" pitchFamily="34" charset="0"/>
                <a:cs typeface="Verdana" panose="020B0604030504040204" pitchFamily="34" charset="0"/>
              </a:rPr>
              <a:t> OCRD Pipeline</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grpSp>
        <p:nvGrpSpPr>
          <p:cNvPr id="23" name="Group 22">
            <a:extLst>
              <a:ext uri="{FF2B5EF4-FFF2-40B4-BE49-F238E27FC236}">
                <a16:creationId xmlns:a16="http://schemas.microsoft.com/office/drawing/2014/main" id="{A1A9CE22-5BE9-1047-8405-F3D0E6BBEBBB}"/>
              </a:ext>
            </a:extLst>
          </p:cNvPr>
          <p:cNvGrpSpPr/>
          <p:nvPr/>
        </p:nvGrpSpPr>
        <p:grpSpPr>
          <a:xfrm>
            <a:off x="7805852" y="2784073"/>
            <a:ext cx="1762468" cy="1747489"/>
            <a:chOff x="8236236" y="1234150"/>
            <a:chExt cx="1762468" cy="1747489"/>
          </a:xfrm>
        </p:grpSpPr>
        <p:grpSp>
          <p:nvGrpSpPr>
            <p:cNvPr id="24" name="Group 23">
              <a:extLst>
                <a:ext uri="{FF2B5EF4-FFF2-40B4-BE49-F238E27FC236}">
                  <a16:creationId xmlns:a16="http://schemas.microsoft.com/office/drawing/2014/main" id="{F70AB126-FB4F-CF44-B9CD-CF8A937C7234}"/>
                </a:ext>
              </a:extLst>
            </p:cNvPr>
            <p:cNvGrpSpPr/>
            <p:nvPr/>
          </p:nvGrpSpPr>
          <p:grpSpPr>
            <a:xfrm>
              <a:off x="8236236" y="1446075"/>
              <a:ext cx="1762468" cy="1535564"/>
              <a:chOff x="7453770" y="1410839"/>
              <a:chExt cx="1762468" cy="1535564"/>
            </a:xfrm>
          </p:grpSpPr>
          <p:sp>
            <p:nvSpPr>
              <p:cNvPr id="26" name="TextBox 25">
                <a:extLst>
                  <a:ext uri="{FF2B5EF4-FFF2-40B4-BE49-F238E27FC236}">
                    <a16:creationId xmlns:a16="http://schemas.microsoft.com/office/drawing/2014/main" id="{B8CE5770-777E-B944-9B1A-E250E67A5F5D}"/>
                  </a:ext>
                </a:extLst>
              </p:cNvPr>
              <p:cNvSpPr txBox="1"/>
              <p:nvPr/>
            </p:nvSpPr>
            <p:spPr>
              <a:xfrm>
                <a:off x="7453770" y="2392405"/>
                <a:ext cx="1762468" cy="553998"/>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Decode METS data into individual character images with corresponding label </a:t>
                </a:r>
              </a:p>
            </p:txBody>
          </p:sp>
          <p:sp>
            <p:nvSpPr>
              <p:cNvPr id="27" name="Rectangle 26">
                <a:extLst>
                  <a:ext uri="{FF2B5EF4-FFF2-40B4-BE49-F238E27FC236}">
                    <a16:creationId xmlns:a16="http://schemas.microsoft.com/office/drawing/2014/main" id="{A48FD215-7108-9C46-8958-FBDAEB067F6C}"/>
                  </a:ext>
                </a:extLst>
              </p:cNvPr>
              <p:cNvSpPr/>
              <p:nvPr/>
            </p:nvSpPr>
            <p:spPr>
              <a:xfrm>
                <a:off x="7453770" y="1410839"/>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25" name="Picture 24">
              <a:extLst>
                <a:ext uri="{FF2B5EF4-FFF2-40B4-BE49-F238E27FC236}">
                  <a16:creationId xmlns:a16="http://schemas.microsoft.com/office/drawing/2014/main" id="{6BA46C84-5AFA-7243-B4FB-75061DAFA445}"/>
                </a:ext>
              </a:extLst>
            </p:cNvPr>
            <p:cNvPicPr>
              <a:picLocks noChangeAspect="1"/>
            </p:cNvPicPr>
            <p:nvPr/>
          </p:nvPicPr>
          <p:blipFill>
            <a:blip r:embed="rId2"/>
            <a:stretch>
              <a:fillRect/>
            </a:stretch>
          </p:blipFill>
          <p:spPr>
            <a:xfrm>
              <a:off x="8416550" y="1234150"/>
              <a:ext cx="1380805" cy="1380805"/>
            </a:xfrm>
            <a:prstGeom prst="rect">
              <a:avLst/>
            </a:prstGeom>
          </p:spPr>
        </p:pic>
      </p:grpSp>
      <p:grpSp>
        <p:nvGrpSpPr>
          <p:cNvPr id="28" name="Group 27">
            <a:extLst>
              <a:ext uri="{FF2B5EF4-FFF2-40B4-BE49-F238E27FC236}">
                <a16:creationId xmlns:a16="http://schemas.microsoft.com/office/drawing/2014/main" id="{F04A5E6B-DAEF-8749-AD85-CCD13824B4DF}"/>
              </a:ext>
            </a:extLst>
          </p:cNvPr>
          <p:cNvGrpSpPr/>
          <p:nvPr/>
        </p:nvGrpSpPr>
        <p:grpSpPr>
          <a:xfrm>
            <a:off x="464932" y="2317912"/>
            <a:ext cx="7171808" cy="2307629"/>
            <a:chOff x="54181" y="713398"/>
            <a:chExt cx="7171808" cy="2307629"/>
          </a:xfrm>
        </p:grpSpPr>
        <p:grpSp>
          <p:nvGrpSpPr>
            <p:cNvPr id="29" name="Group 28">
              <a:extLst>
                <a:ext uri="{FF2B5EF4-FFF2-40B4-BE49-F238E27FC236}">
                  <a16:creationId xmlns:a16="http://schemas.microsoft.com/office/drawing/2014/main" id="{89A85503-27D4-144E-83EC-72C040DF18FB}"/>
                </a:ext>
              </a:extLst>
            </p:cNvPr>
            <p:cNvGrpSpPr/>
            <p:nvPr/>
          </p:nvGrpSpPr>
          <p:grpSpPr>
            <a:xfrm>
              <a:off x="894861" y="713398"/>
              <a:ext cx="6331128" cy="2307629"/>
              <a:chOff x="1274003" y="767299"/>
              <a:chExt cx="6331128" cy="2307629"/>
            </a:xfrm>
          </p:grpSpPr>
          <p:sp>
            <p:nvSpPr>
              <p:cNvPr id="53" name="Rectangle 52">
                <a:extLst>
                  <a:ext uri="{FF2B5EF4-FFF2-40B4-BE49-F238E27FC236}">
                    <a16:creationId xmlns:a16="http://schemas.microsoft.com/office/drawing/2014/main" id="{44AE5ACA-CD16-2E42-A18B-82928114EE8C}"/>
                  </a:ext>
                </a:extLst>
              </p:cNvPr>
              <p:cNvSpPr/>
              <p:nvPr/>
            </p:nvSpPr>
            <p:spPr>
              <a:xfrm>
                <a:off x="1276814" y="1037063"/>
                <a:ext cx="6328317" cy="2037865"/>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no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TextBox 53">
                <a:extLst>
                  <a:ext uri="{FF2B5EF4-FFF2-40B4-BE49-F238E27FC236}">
                    <a16:creationId xmlns:a16="http://schemas.microsoft.com/office/drawing/2014/main" id="{73421152-81FC-E841-B56C-7BFE65412B2D}"/>
                  </a:ext>
                </a:extLst>
              </p:cNvPr>
              <p:cNvSpPr txBox="1"/>
              <p:nvPr/>
            </p:nvSpPr>
            <p:spPr>
              <a:xfrm>
                <a:off x="1274003" y="767299"/>
                <a:ext cx="1338146"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OCR-D</a:t>
                </a:r>
              </a:p>
            </p:txBody>
          </p:sp>
        </p:grpSp>
        <p:grpSp>
          <p:nvGrpSpPr>
            <p:cNvPr id="30" name="Group 29">
              <a:extLst>
                <a:ext uri="{FF2B5EF4-FFF2-40B4-BE49-F238E27FC236}">
                  <a16:creationId xmlns:a16="http://schemas.microsoft.com/office/drawing/2014/main" id="{F92D5660-28C7-6243-B69F-47B60B89B277}"/>
                </a:ext>
              </a:extLst>
            </p:cNvPr>
            <p:cNvGrpSpPr/>
            <p:nvPr/>
          </p:nvGrpSpPr>
          <p:grpSpPr>
            <a:xfrm>
              <a:off x="1066784" y="1102241"/>
              <a:ext cx="1741434" cy="1517030"/>
              <a:chOff x="1445926" y="1156142"/>
              <a:chExt cx="1741434" cy="1517030"/>
            </a:xfrm>
          </p:grpSpPr>
          <p:sp>
            <p:nvSpPr>
              <p:cNvPr id="48" name="TextBox 47">
                <a:extLst>
                  <a:ext uri="{FF2B5EF4-FFF2-40B4-BE49-F238E27FC236}">
                    <a16:creationId xmlns:a16="http://schemas.microsoft.com/office/drawing/2014/main" id="{F6059410-B43C-DC4E-9E14-773600632638}"/>
                  </a:ext>
                </a:extLst>
              </p:cNvPr>
              <p:cNvSpPr txBox="1"/>
              <p:nvPr/>
            </p:nvSpPr>
            <p:spPr>
              <a:xfrm>
                <a:off x="1445926" y="2426951"/>
                <a:ext cx="1741434" cy="246221"/>
              </a:xfrm>
              <a:prstGeom prst="rect">
                <a:avLst/>
              </a:prstGeom>
              <a:noFill/>
            </p:spPr>
            <p:txBody>
              <a:bodyPr wrap="square" rtlCol="0">
                <a:spAutoFit/>
              </a:bodyPr>
              <a:lstStyle/>
              <a:p>
                <a:pPr algn="ctr"/>
                <a:r>
                  <a:rPr lang="en-US" sz="1000" dirty="0" err="1">
                    <a:latin typeface="Helvetica Neue" panose="02000503000000020004" pitchFamily="2" charset="0"/>
                    <a:ea typeface="Helvetica Neue" panose="02000503000000020004" pitchFamily="2" charset="0"/>
                    <a:cs typeface="Helvetica Neue" panose="02000503000000020004" pitchFamily="2" charset="0"/>
                  </a:rPr>
                  <a:t>Deskewing</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Rectangle 48">
                <a:extLst>
                  <a:ext uri="{FF2B5EF4-FFF2-40B4-BE49-F238E27FC236}">
                    <a16:creationId xmlns:a16="http://schemas.microsoft.com/office/drawing/2014/main" id="{53DDB473-8405-4A4B-84C4-63BC8C2CBB87}"/>
                  </a:ext>
                </a:extLst>
              </p:cNvPr>
              <p:cNvSpPr/>
              <p:nvPr/>
            </p:nvSpPr>
            <p:spPr>
              <a:xfrm>
                <a:off x="1445926" y="1156142"/>
                <a:ext cx="1741434" cy="276999"/>
              </a:xfrm>
              <a:prstGeom prst="rect">
                <a:avLst/>
              </a:prstGeom>
            </p:spPr>
            <p:txBody>
              <a:bodyPr wrap="square">
                <a:spAutoFit/>
              </a:bodyPr>
              <a:lstStyle/>
              <a:p>
                <a:pPr algn="ctr"/>
                <a:r>
                  <a:rPr lang="en-US" sz="1200" dirty="0" err="1">
                    <a:latin typeface="Helvetica Neue" panose="02000503000000020004" pitchFamily="2" charset="0"/>
                    <a:ea typeface="Helvetica Neue" panose="02000503000000020004" pitchFamily="2" charset="0"/>
                    <a:cs typeface="Helvetica Neue" panose="02000503000000020004" pitchFamily="2" charset="0"/>
                  </a:rPr>
                  <a:t>OCRopus</a:t>
                </a:r>
                <a:endParaRPr lang="en-US" dirty="0"/>
              </a:p>
            </p:txBody>
          </p:sp>
          <p:grpSp>
            <p:nvGrpSpPr>
              <p:cNvPr id="50" name="Group 49">
                <a:extLst>
                  <a:ext uri="{FF2B5EF4-FFF2-40B4-BE49-F238E27FC236}">
                    <a16:creationId xmlns:a16="http://schemas.microsoft.com/office/drawing/2014/main" id="{7D0811C7-8623-8D40-B25E-D9D2DB87AA60}"/>
                  </a:ext>
                </a:extLst>
              </p:cNvPr>
              <p:cNvGrpSpPr/>
              <p:nvPr/>
            </p:nvGrpSpPr>
            <p:grpSpPr>
              <a:xfrm>
                <a:off x="1445926" y="1439474"/>
                <a:ext cx="1741434" cy="978898"/>
                <a:chOff x="1445926" y="1439474"/>
                <a:chExt cx="1741434" cy="978898"/>
              </a:xfrm>
            </p:grpSpPr>
            <p:pic>
              <p:nvPicPr>
                <p:cNvPr id="51" name="Picture 50">
                  <a:extLst>
                    <a:ext uri="{FF2B5EF4-FFF2-40B4-BE49-F238E27FC236}">
                      <a16:creationId xmlns:a16="http://schemas.microsoft.com/office/drawing/2014/main" id="{FC581905-9E4D-C949-8203-F63CA0B3A250}"/>
                    </a:ext>
                  </a:extLst>
                </p:cNvPr>
                <p:cNvPicPr>
                  <a:picLocks noChangeAspect="1"/>
                </p:cNvPicPr>
                <p:nvPr/>
              </p:nvPicPr>
              <p:blipFill>
                <a:blip r:embed="rId3"/>
                <a:stretch>
                  <a:fillRect/>
                </a:stretch>
              </p:blipFill>
              <p:spPr>
                <a:xfrm>
                  <a:off x="1538834" y="1516566"/>
                  <a:ext cx="1555618" cy="789962"/>
                </a:xfrm>
                <a:prstGeom prst="rect">
                  <a:avLst/>
                </a:prstGeom>
              </p:spPr>
            </p:pic>
            <p:sp>
              <p:nvSpPr>
                <p:cNvPr id="52" name="Rectangle 51">
                  <a:extLst>
                    <a:ext uri="{FF2B5EF4-FFF2-40B4-BE49-F238E27FC236}">
                      <a16:creationId xmlns:a16="http://schemas.microsoft.com/office/drawing/2014/main" id="{1FF781DC-DE3F-174F-A245-360991472383}"/>
                    </a:ext>
                  </a:extLst>
                </p:cNvPr>
                <p:cNvSpPr/>
                <p:nvPr/>
              </p:nvSpPr>
              <p:spPr>
                <a:xfrm>
                  <a:off x="1445926" y="1439474"/>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30FF4489-DF96-CC4D-A67D-6ECEC482F681}"/>
                </a:ext>
              </a:extLst>
            </p:cNvPr>
            <p:cNvGrpSpPr/>
            <p:nvPr/>
          </p:nvGrpSpPr>
          <p:grpSpPr>
            <a:xfrm>
              <a:off x="5311247" y="1102241"/>
              <a:ext cx="1741434" cy="1669351"/>
              <a:chOff x="5948016" y="1156142"/>
              <a:chExt cx="1741434" cy="1669351"/>
            </a:xfrm>
          </p:grpSpPr>
          <p:sp>
            <p:nvSpPr>
              <p:cNvPr id="43" name="TextBox 42">
                <a:extLst>
                  <a:ext uri="{FF2B5EF4-FFF2-40B4-BE49-F238E27FC236}">
                    <a16:creationId xmlns:a16="http://schemas.microsoft.com/office/drawing/2014/main" id="{4FCCF5F1-E798-BC4B-8E39-21FA1E96A883}"/>
                  </a:ext>
                </a:extLst>
              </p:cNvPr>
              <p:cNvSpPr txBox="1"/>
              <p:nvPr/>
            </p:nvSpPr>
            <p:spPr>
              <a:xfrm>
                <a:off x="5948016" y="2425383"/>
                <a:ext cx="1741434" cy="400110"/>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Perform OCR on sections</a:t>
                </a:r>
              </a:p>
              <a:p>
                <a:pPr marL="171450" indent="-171450">
                  <a:buFontTx/>
                  <a:buChar char="-"/>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4" name="Group 43">
                <a:extLst>
                  <a:ext uri="{FF2B5EF4-FFF2-40B4-BE49-F238E27FC236}">
                    <a16:creationId xmlns:a16="http://schemas.microsoft.com/office/drawing/2014/main" id="{0C6AB80E-8613-C644-A1D5-DBD7BC5BE1F3}"/>
                  </a:ext>
                </a:extLst>
              </p:cNvPr>
              <p:cNvGrpSpPr/>
              <p:nvPr/>
            </p:nvGrpSpPr>
            <p:grpSpPr>
              <a:xfrm>
                <a:off x="5948016" y="1418552"/>
                <a:ext cx="1741434" cy="1018863"/>
                <a:chOff x="5948016" y="1418552"/>
                <a:chExt cx="1741434" cy="1018863"/>
              </a:xfrm>
            </p:grpSpPr>
            <p:sp>
              <p:nvSpPr>
                <p:cNvPr id="46" name="Rectangle 45">
                  <a:extLst>
                    <a:ext uri="{FF2B5EF4-FFF2-40B4-BE49-F238E27FC236}">
                      <a16:creationId xmlns:a16="http://schemas.microsoft.com/office/drawing/2014/main" id="{371E5977-8F47-A240-ADFB-C97F4886CAB4}"/>
                    </a:ext>
                  </a:extLst>
                </p:cNvPr>
                <p:cNvSpPr/>
                <p:nvPr/>
              </p:nvSpPr>
              <p:spPr>
                <a:xfrm>
                  <a:off x="5948016" y="1439474"/>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ç</a:t>
                  </a:r>
                  <a:endParaRPr lang="en-US" dirty="0"/>
                </a:p>
              </p:txBody>
            </p:sp>
            <p:pic>
              <p:nvPicPr>
                <p:cNvPr id="47" name="Picture 46">
                  <a:extLst>
                    <a:ext uri="{FF2B5EF4-FFF2-40B4-BE49-F238E27FC236}">
                      <a16:creationId xmlns:a16="http://schemas.microsoft.com/office/drawing/2014/main" id="{C6766347-CC47-BA43-B0FD-9C06C985F69B}"/>
                    </a:ext>
                  </a:extLst>
                </p:cNvPr>
                <p:cNvPicPr>
                  <a:picLocks noChangeAspect="1"/>
                </p:cNvPicPr>
                <p:nvPr/>
              </p:nvPicPr>
              <p:blipFill>
                <a:blip r:embed="rId4"/>
                <a:stretch>
                  <a:fillRect/>
                </a:stretch>
              </p:blipFill>
              <p:spPr>
                <a:xfrm>
                  <a:off x="6032573" y="1418552"/>
                  <a:ext cx="1572320" cy="1018863"/>
                </a:xfrm>
                <a:prstGeom prst="rect">
                  <a:avLst/>
                </a:prstGeom>
              </p:spPr>
            </p:pic>
          </p:grpSp>
          <p:sp>
            <p:nvSpPr>
              <p:cNvPr id="45" name="Rectangle 44">
                <a:extLst>
                  <a:ext uri="{FF2B5EF4-FFF2-40B4-BE49-F238E27FC236}">
                    <a16:creationId xmlns:a16="http://schemas.microsoft.com/office/drawing/2014/main" id="{ACD5AFB6-66F9-2B4D-826A-544EE66AFB0F}"/>
                  </a:ext>
                </a:extLst>
              </p:cNvPr>
              <p:cNvSpPr/>
              <p:nvPr/>
            </p:nvSpPr>
            <p:spPr>
              <a:xfrm>
                <a:off x="5948016" y="1156142"/>
                <a:ext cx="1741434" cy="276999"/>
              </a:xfrm>
              <a:prstGeom prst="rect">
                <a:avLst/>
              </a:prstGeom>
            </p:spPr>
            <p:txBody>
              <a:bodyPr wrap="square">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Tesseract</a:t>
                </a:r>
                <a:endParaRPr lang="en-US" dirty="0"/>
              </a:p>
            </p:txBody>
          </p:sp>
        </p:grpSp>
        <p:grpSp>
          <p:nvGrpSpPr>
            <p:cNvPr id="32" name="Group 31">
              <a:extLst>
                <a:ext uri="{FF2B5EF4-FFF2-40B4-BE49-F238E27FC236}">
                  <a16:creationId xmlns:a16="http://schemas.microsoft.com/office/drawing/2014/main" id="{11F17575-D04B-8944-869D-E1D27B7E3038}"/>
                </a:ext>
              </a:extLst>
            </p:cNvPr>
            <p:cNvGrpSpPr/>
            <p:nvPr/>
          </p:nvGrpSpPr>
          <p:grpSpPr>
            <a:xfrm>
              <a:off x="3024819" y="1102241"/>
              <a:ext cx="2206789" cy="1816228"/>
              <a:chOff x="3495599" y="1156142"/>
              <a:chExt cx="2206789" cy="1816228"/>
            </a:xfrm>
          </p:grpSpPr>
          <p:sp>
            <p:nvSpPr>
              <p:cNvPr id="38" name="TextBox 37">
                <a:extLst>
                  <a:ext uri="{FF2B5EF4-FFF2-40B4-BE49-F238E27FC236}">
                    <a16:creationId xmlns:a16="http://schemas.microsoft.com/office/drawing/2014/main" id="{7B5BF08A-3198-4E41-9993-A30100F8FD50}"/>
                  </a:ext>
                </a:extLst>
              </p:cNvPr>
              <p:cNvSpPr txBox="1"/>
              <p:nvPr/>
            </p:nvSpPr>
            <p:spPr>
              <a:xfrm>
                <a:off x="3495599" y="2418372"/>
                <a:ext cx="2206789" cy="553998"/>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Normalisation</a:t>
                </a:r>
                <a:r>
                  <a:rPr lang="en-US" sz="1000" dirty="0">
                    <a:latin typeface="Helvetica Neue" panose="02000503000000020004" pitchFamily="2" charset="0"/>
                    <a:ea typeface="Helvetica Neue" panose="02000503000000020004" pitchFamily="2" charset="0"/>
                    <a:cs typeface="Helvetica Neue" panose="02000503000000020004" pitchFamily="2" charset="0"/>
                  </a:rPr>
                  <a:t> and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Binarisation</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r>
                  <a:rPr lang="en-US" sz="1000" dirty="0">
                    <a:latin typeface="Helvetica Neue" panose="02000503000000020004" pitchFamily="2" charset="0"/>
                    <a:ea typeface="Helvetica Neue" panose="02000503000000020004" pitchFamily="2" charset="0"/>
                    <a:cs typeface="Helvetica Neue" panose="02000503000000020004" pitchFamily="2" charset="0"/>
                  </a:rPr>
                  <a:t>- Split paper into sections [body,   </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   heading, subheading]</a:t>
                </a:r>
              </a:p>
            </p:txBody>
          </p:sp>
          <p:sp>
            <p:nvSpPr>
              <p:cNvPr id="39" name="Rectangle 38">
                <a:extLst>
                  <a:ext uri="{FF2B5EF4-FFF2-40B4-BE49-F238E27FC236}">
                    <a16:creationId xmlns:a16="http://schemas.microsoft.com/office/drawing/2014/main" id="{E33C9948-6434-204B-98DF-88EA587CC319}"/>
                  </a:ext>
                </a:extLst>
              </p:cNvPr>
              <p:cNvSpPr/>
              <p:nvPr/>
            </p:nvSpPr>
            <p:spPr>
              <a:xfrm>
                <a:off x="3659795" y="1156142"/>
                <a:ext cx="1741434" cy="276999"/>
              </a:xfrm>
              <a:prstGeom prst="rect">
                <a:avLst/>
              </a:prstGeom>
            </p:spPr>
            <p:txBody>
              <a:bodyPr wrap="square">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Kraken</a:t>
                </a:r>
                <a:endParaRPr lang="en-US" dirty="0"/>
              </a:p>
            </p:txBody>
          </p:sp>
          <p:grpSp>
            <p:nvGrpSpPr>
              <p:cNvPr id="40" name="Group 39">
                <a:extLst>
                  <a:ext uri="{FF2B5EF4-FFF2-40B4-BE49-F238E27FC236}">
                    <a16:creationId xmlns:a16="http://schemas.microsoft.com/office/drawing/2014/main" id="{AD1DDB36-FB8C-6C4E-BADA-1ABD2C1D0B94}"/>
                  </a:ext>
                </a:extLst>
              </p:cNvPr>
              <p:cNvGrpSpPr/>
              <p:nvPr/>
            </p:nvGrpSpPr>
            <p:grpSpPr>
              <a:xfrm>
                <a:off x="3659795" y="1439474"/>
                <a:ext cx="1741434" cy="978898"/>
                <a:chOff x="3659795" y="1439474"/>
                <a:chExt cx="1741434" cy="978898"/>
              </a:xfrm>
            </p:grpSpPr>
            <p:sp>
              <p:nvSpPr>
                <p:cNvPr id="41" name="Rectangle 40">
                  <a:extLst>
                    <a:ext uri="{FF2B5EF4-FFF2-40B4-BE49-F238E27FC236}">
                      <a16:creationId xmlns:a16="http://schemas.microsoft.com/office/drawing/2014/main" id="{2BD69CC8-85A7-7842-93F5-B2AC789D0E4F}"/>
                    </a:ext>
                  </a:extLst>
                </p:cNvPr>
                <p:cNvSpPr/>
                <p:nvPr/>
              </p:nvSpPr>
              <p:spPr>
                <a:xfrm>
                  <a:off x="3659795" y="1439474"/>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FC267062-4175-994C-B9D6-31C2440DA9AE}"/>
                    </a:ext>
                  </a:extLst>
                </p:cNvPr>
                <p:cNvPicPr>
                  <a:picLocks noChangeAspect="1"/>
                </p:cNvPicPr>
                <p:nvPr/>
              </p:nvPicPr>
              <p:blipFill>
                <a:blip r:embed="rId5"/>
                <a:stretch>
                  <a:fillRect/>
                </a:stretch>
              </p:blipFill>
              <p:spPr>
                <a:xfrm>
                  <a:off x="4126318" y="1504897"/>
                  <a:ext cx="781682" cy="876546"/>
                </a:xfrm>
                <a:prstGeom prst="rect">
                  <a:avLst/>
                </a:prstGeom>
              </p:spPr>
            </p:pic>
          </p:grpSp>
        </p:grpSp>
        <p:cxnSp>
          <p:nvCxnSpPr>
            <p:cNvPr id="33" name="Straight Arrow Connector 32">
              <a:extLst>
                <a:ext uri="{FF2B5EF4-FFF2-40B4-BE49-F238E27FC236}">
                  <a16:creationId xmlns:a16="http://schemas.microsoft.com/office/drawing/2014/main" id="{C83830D2-198C-0C40-B8EB-0150C0668743}"/>
                </a:ext>
              </a:extLst>
            </p:cNvPr>
            <p:cNvCxnSpPr>
              <a:stCxn id="52" idx="3"/>
              <a:endCxn id="41" idx="1"/>
            </p:cNvCxnSpPr>
            <p:nvPr/>
          </p:nvCxnSpPr>
          <p:spPr>
            <a:xfrm>
              <a:off x="2808218" y="1875022"/>
              <a:ext cx="38079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C9D3CACA-7F8E-3F47-8BC2-3A742D979619}"/>
                </a:ext>
              </a:extLst>
            </p:cNvPr>
            <p:cNvCxnSpPr>
              <a:cxnSpLocks/>
              <a:stCxn id="41" idx="3"/>
              <a:endCxn id="46" idx="1"/>
            </p:cNvCxnSpPr>
            <p:nvPr/>
          </p:nvCxnSpPr>
          <p:spPr>
            <a:xfrm>
              <a:off x="4930449" y="1875022"/>
              <a:ext cx="38079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5" name="Group 34">
              <a:extLst>
                <a:ext uri="{FF2B5EF4-FFF2-40B4-BE49-F238E27FC236}">
                  <a16:creationId xmlns:a16="http://schemas.microsoft.com/office/drawing/2014/main" id="{3AC8897C-055F-1645-AFE0-9F2C7442C12B}"/>
                </a:ext>
              </a:extLst>
            </p:cNvPr>
            <p:cNvGrpSpPr/>
            <p:nvPr/>
          </p:nvGrpSpPr>
          <p:grpSpPr>
            <a:xfrm>
              <a:off x="54181" y="1426811"/>
              <a:ext cx="1012603" cy="461665"/>
              <a:chOff x="43030" y="1426811"/>
              <a:chExt cx="1012603" cy="461665"/>
            </a:xfrm>
          </p:grpSpPr>
          <p:cxnSp>
            <p:nvCxnSpPr>
              <p:cNvPr id="36" name="Straight Arrow Connector 35">
                <a:extLst>
                  <a:ext uri="{FF2B5EF4-FFF2-40B4-BE49-F238E27FC236}">
                    <a16:creationId xmlns:a16="http://schemas.microsoft.com/office/drawing/2014/main" id="{FB7995DF-C683-5541-80E3-F3EAA5871A78}"/>
                  </a:ext>
                </a:extLst>
              </p:cNvPr>
              <p:cNvCxnSpPr>
                <a:cxnSpLocks/>
                <a:endCxn id="52" idx="1"/>
              </p:cNvCxnSpPr>
              <p:nvPr/>
            </p:nvCxnSpPr>
            <p:spPr>
              <a:xfrm>
                <a:off x="43030" y="1875022"/>
                <a:ext cx="10126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2368D39C-62A6-F04A-AA75-A9D2E66FB217}"/>
                  </a:ext>
                </a:extLst>
              </p:cNvPr>
              <p:cNvSpPr txBox="1"/>
              <p:nvPr/>
            </p:nvSpPr>
            <p:spPr>
              <a:xfrm>
                <a:off x="43030" y="1426811"/>
                <a:ext cx="832288" cy="461665"/>
              </a:xfrm>
              <a:prstGeom prst="rect">
                <a:avLst/>
              </a:prstGeom>
              <a:noFill/>
            </p:spPr>
            <p:txBody>
              <a:bodyPr wrap="square" rtlCol="0">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NZCGMJ</a:t>
                </a:r>
              </a:p>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Issue</a:t>
                </a:r>
              </a:p>
            </p:txBody>
          </p:sp>
        </p:grpSp>
      </p:grpSp>
      <p:cxnSp>
        <p:nvCxnSpPr>
          <p:cNvPr id="55" name="Straight Arrow Connector 54">
            <a:extLst>
              <a:ext uri="{FF2B5EF4-FFF2-40B4-BE49-F238E27FC236}">
                <a16:creationId xmlns:a16="http://schemas.microsoft.com/office/drawing/2014/main" id="{03A440EC-29F3-E24B-82AD-CE8695376EC9}"/>
              </a:ext>
            </a:extLst>
          </p:cNvPr>
          <p:cNvCxnSpPr>
            <a:cxnSpLocks/>
            <a:stCxn id="46" idx="3"/>
            <a:endCxn id="27" idx="1"/>
          </p:cNvCxnSpPr>
          <p:nvPr/>
        </p:nvCxnSpPr>
        <p:spPr>
          <a:xfrm>
            <a:off x="7463432" y="3479536"/>
            <a:ext cx="3424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31D9FA2E-CA61-2641-A977-8E354666A357}"/>
              </a:ext>
            </a:extLst>
          </p:cNvPr>
          <p:cNvCxnSpPr>
            <a:cxnSpLocks/>
            <a:stCxn id="27" idx="3"/>
            <a:endCxn id="62" idx="1"/>
          </p:cNvCxnSpPr>
          <p:nvPr/>
        </p:nvCxnSpPr>
        <p:spPr>
          <a:xfrm>
            <a:off x="9547286" y="3485447"/>
            <a:ext cx="34942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7" name="Group 56">
            <a:extLst>
              <a:ext uri="{FF2B5EF4-FFF2-40B4-BE49-F238E27FC236}">
                <a16:creationId xmlns:a16="http://schemas.microsoft.com/office/drawing/2014/main" id="{98E9759F-8446-0641-AF61-3F878F9DB460}"/>
              </a:ext>
            </a:extLst>
          </p:cNvPr>
          <p:cNvGrpSpPr/>
          <p:nvPr/>
        </p:nvGrpSpPr>
        <p:grpSpPr>
          <a:xfrm>
            <a:off x="9896712" y="3003541"/>
            <a:ext cx="1784770" cy="1227787"/>
            <a:chOff x="9645252" y="1138221"/>
            <a:chExt cx="1784770" cy="1227787"/>
          </a:xfrm>
        </p:grpSpPr>
        <p:grpSp>
          <p:nvGrpSpPr>
            <p:cNvPr id="58" name="Group 57">
              <a:extLst>
                <a:ext uri="{FF2B5EF4-FFF2-40B4-BE49-F238E27FC236}">
                  <a16:creationId xmlns:a16="http://schemas.microsoft.com/office/drawing/2014/main" id="{B4D741A4-BF88-444E-A01E-D825024B9FA5}"/>
                </a:ext>
              </a:extLst>
            </p:cNvPr>
            <p:cNvGrpSpPr/>
            <p:nvPr/>
          </p:nvGrpSpPr>
          <p:grpSpPr>
            <a:xfrm>
              <a:off x="9645252" y="1138221"/>
              <a:ext cx="1762468" cy="1227787"/>
              <a:chOff x="7453770" y="1410839"/>
              <a:chExt cx="1762468" cy="1227787"/>
            </a:xfrm>
          </p:grpSpPr>
          <p:sp>
            <p:nvSpPr>
              <p:cNvPr id="61" name="TextBox 60">
                <a:extLst>
                  <a:ext uri="{FF2B5EF4-FFF2-40B4-BE49-F238E27FC236}">
                    <a16:creationId xmlns:a16="http://schemas.microsoft.com/office/drawing/2014/main" id="{DD81B486-157E-8242-A174-00802D4940C2}"/>
                  </a:ext>
                </a:extLst>
              </p:cNvPr>
              <p:cNvSpPr txBox="1"/>
              <p:nvPr/>
            </p:nvSpPr>
            <p:spPr>
              <a:xfrm>
                <a:off x="7453770" y="2392405"/>
                <a:ext cx="1762468"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Store in cloud storage</a:t>
                </a:r>
              </a:p>
            </p:txBody>
          </p:sp>
          <p:sp>
            <p:nvSpPr>
              <p:cNvPr id="62" name="Rectangle 61">
                <a:extLst>
                  <a:ext uri="{FF2B5EF4-FFF2-40B4-BE49-F238E27FC236}">
                    <a16:creationId xmlns:a16="http://schemas.microsoft.com/office/drawing/2014/main" id="{EE18C1BA-FFAA-D74E-AA92-61B7E9FE2CAF}"/>
                  </a:ext>
                </a:extLst>
              </p:cNvPr>
              <p:cNvSpPr/>
              <p:nvPr/>
            </p:nvSpPr>
            <p:spPr>
              <a:xfrm>
                <a:off x="7453770" y="1410839"/>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59" name="Picture 58">
              <a:extLst>
                <a:ext uri="{FF2B5EF4-FFF2-40B4-BE49-F238E27FC236}">
                  <a16:creationId xmlns:a16="http://schemas.microsoft.com/office/drawing/2014/main" id="{050A311F-B3AB-AC43-89CB-CBB6A5CA119F}"/>
                </a:ext>
              </a:extLst>
            </p:cNvPr>
            <p:cNvPicPr>
              <a:picLocks noChangeAspect="1"/>
            </p:cNvPicPr>
            <p:nvPr/>
          </p:nvPicPr>
          <p:blipFill>
            <a:blip r:embed="rId6"/>
            <a:stretch>
              <a:fillRect/>
            </a:stretch>
          </p:blipFill>
          <p:spPr>
            <a:xfrm>
              <a:off x="9757085" y="1337106"/>
              <a:ext cx="464847" cy="560551"/>
            </a:xfrm>
            <a:prstGeom prst="rect">
              <a:avLst/>
            </a:prstGeom>
          </p:spPr>
        </p:pic>
        <p:pic>
          <p:nvPicPr>
            <p:cNvPr id="60" name="Picture 59">
              <a:extLst>
                <a:ext uri="{FF2B5EF4-FFF2-40B4-BE49-F238E27FC236}">
                  <a16:creationId xmlns:a16="http://schemas.microsoft.com/office/drawing/2014/main" id="{99726806-F966-2D48-9973-FE38C070966D}"/>
                </a:ext>
              </a:extLst>
            </p:cNvPr>
            <p:cNvPicPr>
              <a:picLocks noChangeAspect="1"/>
            </p:cNvPicPr>
            <p:nvPr/>
          </p:nvPicPr>
          <p:blipFill>
            <a:blip r:embed="rId7"/>
            <a:stretch>
              <a:fillRect/>
            </a:stretch>
          </p:blipFill>
          <p:spPr>
            <a:xfrm>
              <a:off x="10290950" y="1367331"/>
              <a:ext cx="1139072" cy="498913"/>
            </a:xfrm>
            <a:prstGeom prst="rect">
              <a:avLst/>
            </a:prstGeom>
          </p:spPr>
        </p:pic>
      </p:grpSp>
      <p:sp>
        <p:nvSpPr>
          <p:cNvPr id="63" name="TextBox 62">
            <a:extLst>
              <a:ext uri="{FF2B5EF4-FFF2-40B4-BE49-F238E27FC236}">
                <a16:creationId xmlns:a16="http://schemas.microsoft.com/office/drawing/2014/main" id="{D3A29644-1176-AA4B-8F42-9A1ECDA7568D}"/>
              </a:ext>
            </a:extLst>
          </p:cNvPr>
          <p:cNvSpPr txBox="1"/>
          <p:nvPr/>
        </p:nvSpPr>
        <p:spPr>
          <a:xfrm>
            <a:off x="464932" y="1898291"/>
            <a:ext cx="4863498" cy="307777"/>
          </a:xfrm>
          <a:prstGeom prst="rect">
            <a:avLst/>
          </a:prstGeom>
          <a:noFill/>
        </p:spPr>
        <p:txBody>
          <a:bodyPr wrap="square" rtlCol="0">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rPr>
              <a:t>Singularity/Docker Pipeline</a:t>
            </a:r>
          </a:p>
        </p:txBody>
      </p:sp>
    </p:spTree>
    <p:extLst>
      <p:ext uri="{BB962C8B-B14F-4D97-AF65-F5344CB8AC3E}">
        <p14:creationId xmlns:p14="http://schemas.microsoft.com/office/powerpoint/2010/main" val="78755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EFD3F43-6A4E-5345-8648-499F5C8D6927}"/>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21" name="Straight Connector 20">
            <a:extLst>
              <a:ext uri="{FF2B5EF4-FFF2-40B4-BE49-F238E27FC236}">
                <a16:creationId xmlns:a16="http://schemas.microsoft.com/office/drawing/2014/main" id="{179D4921-2776-374A-81C0-1BEB0CE6CF03}"/>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6FEFCB70-7E20-3C4D-9984-629A5474EB18}"/>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Unsupervised Learning for Clustering Analysis</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5" name="Rectangle 64">
            <a:extLst>
              <a:ext uri="{FF2B5EF4-FFF2-40B4-BE49-F238E27FC236}">
                <a16:creationId xmlns:a16="http://schemas.microsoft.com/office/drawing/2014/main" id="{29AC9941-328D-F942-8AA0-D122AD4479A3}"/>
              </a:ext>
            </a:extLst>
          </p:cNvPr>
          <p:cNvSpPr/>
          <p:nvPr/>
        </p:nvSpPr>
        <p:spPr>
          <a:xfrm>
            <a:off x="3788387" y="1181259"/>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Encoder</a:t>
            </a:r>
          </a:p>
        </p:txBody>
      </p:sp>
      <p:sp>
        <p:nvSpPr>
          <p:cNvPr id="66" name="Rectangle 65">
            <a:extLst>
              <a:ext uri="{FF2B5EF4-FFF2-40B4-BE49-F238E27FC236}">
                <a16:creationId xmlns:a16="http://schemas.microsoft.com/office/drawing/2014/main" id="{18DF45A1-8753-384E-9152-26A1DF43678C}"/>
              </a:ext>
            </a:extLst>
          </p:cNvPr>
          <p:cNvSpPr/>
          <p:nvPr/>
        </p:nvSpPr>
        <p:spPr>
          <a:xfrm>
            <a:off x="8368589" y="1181259"/>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Decoder</a:t>
            </a:r>
          </a:p>
        </p:txBody>
      </p:sp>
      <p:graphicFrame>
        <p:nvGraphicFramePr>
          <p:cNvPr id="2" name="Table 1">
            <a:extLst>
              <a:ext uri="{FF2B5EF4-FFF2-40B4-BE49-F238E27FC236}">
                <a16:creationId xmlns:a16="http://schemas.microsoft.com/office/drawing/2014/main" id="{18301F1E-4163-054A-8832-E4A069471B4D}"/>
              </a:ext>
            </a:extLst>
          </p:cNvPr>
          <p:cNvGraphicFramePr>
            <a:graphicFrameLocks noGrp="1"/>
          </p:cNvGraphicFramePr>
          <p:nvPr>
            <p:extLst>
              <p:ext uri="{D42A27DB-BD31-4B8C-83A1-F6EECF244321}">
                <p14:modId xmlns:p14="http://schemas.microsoft.com/office/powerpoint/2010/main" val="1937356932"/>
              </p:ext>
            </p:extLst>
          </p:nvPr>
        </p:nvGraphicFramePr>
        <p:xfrm>
          <a:off x="6556756" y="1130407"/>
          <a:ext cx="416560" cy="64008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531933847"/>
                    </a:ext>
                  </a:extLst>
                </a:gridCol>
                <a:gridCol w="208280">
                  <a:extLst>
                    <a:ext uri="{9D8B030D-6E8A-4147-A177-3AD203B41FA5}">
                      <a16:colId xmlns:a16="http://schemas.microsoft.com/office/drawing/2014/main" val="1124333291"/>
                    </a:ext>
                  </a:extLst>
                </a:gridCol>
              </a:tblGrid>
              <a:tr h="0">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256988365"/>
                  </a:ext>
                </a:extLst>
              </a:tr>
              <a:tr h="0">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1129184969"/>
                  </a:ext>
                </a:extLst>
              </a:tr>
              <a:tr h="0">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503098475"/>
                  </a:ext>
                </a:extLst>
              </a:tr>
            </a:tbl>
          </a:graphicData>
        </a:graphic>
      </p:graphicFrame>
      <p:cxnSp>
        <p:nvCxnSpPr>
          <p:cNvPr id="4" name="Straight Arrow Connector 3">
            <a:extLst>
              <a:ext uri="{FF2B5EF4-FFF2-40B4-BE49-F238E27FC236}">
                <a16:creationId xmlns:a16="http://schemas.microsoft.com/office/drawing/2014/main" id="{E3C669BB-20ED-4440-8737-8A6A2E1BE6DA}"/>
              </a:ext>
            </a:extLst>
          </p:cNvPr>
          <p:cNvCxnSpPr>
            <a:stCxn id="65" idx="3"/>
            <a:endCxn id="2" idx="1"/>
          </p:cNvCxnSpPr>
          <p:nvPr/>
        </p:nvCxnSpPr>
        <p:spPr>
          <a:xfrm>
            <a:off x="4874237" y="1450446"/>
            <a:ext cx="1682519" cy="1"/>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0062F8F6-314D-2240-A193-5FEA37631A09}"/>
              </a:ext>
            </a:extLst>
          </p:cNvPr>
          <p:cNvCxnSpPr>
            <a:cxnSpLocks/>
            <a:stCxn id="2" idx="3"/>
            <a:endCxn id="66" idx="1"/>
          </p:cNvCxnSpPr>
          <p:nvPr/>
        </p:nvCxnSpPr>
        <p:spPr>
          <a:xfrm flipV="1">
            <a:off x="6973316" y="1450446"/>
            <a:ext cx="139527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36725223-C14C-104B-83B8-91A7C25C85C3}"/>
              </a:ext>
            </a:extLst>
          </p:cNvPr>
          <p:cNvSpPr txBox="1"/>
          <p:nvPr/>
        </p:nvSpPr>
        <p:spPr>
          <a:xfrm>
            <a:off x="5675511" y="183737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Compressed Representation</a:t>
            </a:r>
          </a:p>
        </p:txBody>
      </p:sp>
      <p:grpSp>
        <p:nvGrpSpPr>
          <p:cNvPr id="73" name="Group 72">
            <a:extLst>
              <a:ext uri="{FF2B5EF4-FFF2-40B4-BE49-F238E27FC236}">
                <a16:creationId xmlns:a16="http://schemas.microsoft.com/office/drawing/2014/main" id="{D369EB3C-EA07-C74A-ADFC-E7FC22954034}"/>
              </a:ext>
            </a:extLst>
          </p:cNvPr>
          <p:cNvGrpSpPr/>
          <p:nvPr/>
        </p:nvGrpSpPr>
        <p:grpSpPr>
          <a:xfrm>
            <a:off x="1370481" y="1102727"/>
            <a:ext cx="784374" cy="687833"/>
            <a:chOff x="4087022" y="2981199"/>
            <a:chExt cx="1328979" cy="1289883"/>
          </a:xfrm>
        </p:grpSpPr>
        <p:sp>
          <p:nvSpPr>
            <p:cNvPr id="74" name="Rectangle 73">
              <a:extLst>
                <a:ext uri="{FF2B5EF4-FFF2-40B4-BE49-F238E27FC236}">
                  <a16:creationId xmlns:a16="http://schemas.microsoft.com/office/drawing/2014/main" id="{3AB17270-944E-7E4F-92EA-1DAAE82899A4}"/>
                </a:ext>
              </a:extLst>
            </p:cNvPr>
            <p:cNvSpPr/>
            <p:nvPr/>
          </p:nvSpPr>
          <p:spPr>
            <a:xfrm>
              <a:off x="4453474" y="2981199"/>
              <a:ext cx="962527" cy="1289883"/>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75" name="Group 74">
              <a:extLst>
                <a:ext uri="{FF2B5EF4-FFF2-40B4-BE49-F238E27FC236}">
                  <a16:creationId xmlns:a16="http://schemas.microsoft.com/office/drawing/2014/main" id="{FC054A9E-6733-5A43-B228-54AFB500F2CD}"/>
                </a:ext>
              </a:extLst>
            </p:cNvPr>
            <p:cNvGrpSpPr/>
            <p:nvPr/>
          </p:nvGrpSpPr>
          <p:grpSpPr>
            <a:xfrm>
              <a:off x="4584337" y="3108878"/>
              <a:ext cx="700671" cy="266700"/>
              <a:chOff x="4584337" y="3072782"/>
              <a:chExt cx="700671" cy="266700"/>
            </a:xfrm>
          </p:grpSpPr>
          <p:pic>
            <p:nvPicPr>
              <p:cNvPr id="83" name="Picture 82">
                <a:extLst>
                  <a:ext uri="{FF2B5EF4-FFF2-40B4-BE49-F238E27FC236}">
                    <a16:creationId xmlns:a16="http://schemas.microsoft.com/office/drawing/2014/main" id="{1819A038-CB50-6B48-8B1A-954B0237376D}"/>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4" name="Picture 83">
                <a:extLst>
                  <a:ext uri="{FF2B5EF4-FFF2-40B4-BE49-F238E27FC236}">
                    <a16:creationId xmlns:a16="http://schemas.microsoft.com/office/drawing/2014/main" id="{BCB4B35D-E98E-354B-BDE3-9FB2D71D9097}"/>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76" name="Group 75">
              <a:extLst>
                <a:ext uri="{FF2B5EF4-FFF2-40B4-BE49-F238E27FC236}">
                  <a16:creationId xmlns:a16="http://schemas.microsoft.com/office/drawing/2014/main" id="{533B46DD-4557-A74E-A993-F67CF229DA9F}"/>
                </a:ext>
              </a:extLst>
            </p:cNvPr>
            <p:cNvGrpSpPr/>
            <p:nvPr/>
          </p:nvGrpSpPr>
          <p:grpSpPr>
            <a:xfrm>
              <a:off x="4584400" y="3524623"/>
              <a:ext cx="700671" cy="266700"/>
              <a:chOff x="4584337" y="3072782"/>
              <a:chExt cx="700671" cy="266700"/>
            </a:xfrm>
          </p:grpSpPr>
          <p:pic>
            <p:nvPicPr>
              <p:cNvPr id="81" name="Picture 80">
                <a:extLst>
                  <a:ext uri="{FF2B5EF4-FFF2-40B4-BE49-F238E27FC236}">
                    <a16:creationId xmlns:a16="http://schemas.microsoft.com/office/drawing/2014/main" id="{47D51AD3-ACE6-DA45-840E-604C2EC10CB3}"/>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2" name="Picture 81">
                <a:extLst>
                  <a:ext uri="{FF2B5EF4-FFF2-40B4-BE49-F238E27FC236}">
                    <a16:creationId xmlns:a16="http://schemas.microsoft.com/office/drawing/2014/main" id="{DA2F177F-5232-6947-A431-3D29265D83FE}"/>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77" name="Group 76">
              <a:extLst>
                <a:ext uri="{FF2B5EF4-FFF2-40B4-BE49-F238E27FC236}">
                  <a16:creationId xmlns:a16="http://schemas.microsoft.com/office/drawing/2014/main" id="{727BF9F0-630C-3147-8023-9C74CA066175}"/>
                </a:ext>
              </a:extLst>
            </p:cNvPr>
            <p:cNvGrpSpPr/>
            <p:nvPr/>
          </p:nvGrpSpPr>
          <p:grpSpPr>
            <a:xfrm>
              <a:off x="4588653" y="3914674"/>
              <a:ext cx="700671" cy="266700"/>
              <a:chOff x="4584337" y="3072782"/>
              <a:chExt cx="700671" cy="266700"/>
            </a:xfrm>
          </p:grpSpPr>
          <p:pic>
            <p:nvPicPr>
              <p:cNvPr id="79" name="Picture 78">
                <a:extLst>
                  <a:ext uri="{FF2B5EF4-FFF2-40B4-BE49-F238E27FC236}">
                    <a16:creationId xmlns:a16="http://schemas.microsoft.com/office/drawing/2014/main" id="{C95B6775-44D0-4543-A88E-5B074E4E7754}"/>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0" name="Picture 79">
                <a:extLst>
                  <a:ext uri="{FF2B5EF4-FFF2-40B4-BE49-F238E27FC236}">
                    <a16:creationId xmlns:a16="http://schemas.microsoft.com/office/drawing/2014/main" id="{3DE29F98-363B-4246-B91A-10655B14C47B}"/>
                  </a:ext>
                </a:extLst>
              </p:cNvPr>
              <p:cNvPicPr>
                <a:picLocks noChangeAspect="1"/>
              </p:cNvPicPr>
              <p:nvPr/>
            </p:nvPicPr>
            <p:blipFill>
              <a:blip r:embed="rId2"/>
              <a:stretch>
                <a:fillRect/>
              </a:stretch>
            </p:blipFill>
            <p:spPr>
              <a:xfrm>
                <a:off x="4980208" y="3072782"/>
                <a:ext cx="304800" cy="266700"/>
              </a:xfrm>
              <a:prstGeom prst="rect">
                <a:avLst/>
              </a:prstGeom>
            </p:spPr>
          </p:pic>
        </p:grpSp>
        <p:pic>
          <p:nvPicPr>
            <p:cNvPr id="78" name="Picture 77">
              <a:extLst>
                <a:ext uri="{FF2B5EF4-FFF2-40B4-BE49-F238E27FC236}">
                  <a16:creationId xmlns:a16="http://schemas.microsoft.com/office/drawing/2014/main" id="{2302FE6E-C679-C64A-BD47-D3A63090209F}"/>
                </a:ext>
              </a:extLst>
            </p:cNvPr>
            <p:cNvPicPr>
              <a:picLocks noChangeAspect="1"/>
            </p:cNvPicPr>
            <p:nvPr/>
          </p:nvPicPr>
          <p:blipFill>
            <a:blip r:embed="rId3"/>
            <a:stretch>
              <a:fillRect/>
            </a:stretch>
          </p:blipFill>
          <p:spPr>
            <a:xfrm>
              <a:off x="4087022" y="3371196"/>
              <a:ext cx="304800" cy="381000"/>
            </a:xfrm>
            <a:prstGeom prst="rect">
              <a:avLst/>
            </a:prstGeom>
          </p:spPr>
        </p:pic>
      </p:grpSp>
      <p:cxnSp>
        <p:nvCxnSpPr>
          <p:cNvPr id="85" name="Straight Arrow Connector 84">
            <a:extLst>
              <a:ext uri="{FF2B5EF4-FFF2-40B4-BE49-F238E27FC236}">
                <a16:creationId xmlns:a16="http://schemas.microsoft.com/office/drawing/2014/main" id="{88088074-3A88-3F42-958E-9A4F6FE1CDD5}"/>
              </a:ext>
            </a:extLst>
          </p:cNvPr>
          <p:cNvCxnSpPr>
            <a:cxnSpLocks/>
            <a:stCxn id="74" idx="3"/>
            <a:endCxn id="65" idx="1"/>
          </p:cNvCxnSpPr>
          <p:nvPr/>
        </p:nvCxnSpPr>
        <p:spPr>
          <a:xfrm>
            <a:off x="2154855" y="1446644"/>
            <a:ext cx="1633532" cy="3802"/>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FADFA84A-BA2C-6046-9C70-71004916462D}"/>
              </a:ext>
            </a:extLst>
          </p:cNvPr>
          <p:cNvGrpSpPr/>
          <p:nvPr/>
        </p:nvGrpSpPr>
        <p:grpSpPr>
          <a:xfrm>
            <a:off x="10711679" y="1102689"/>
            <a:ext cx="568091" cy="687833"/>
            <a:chOff x="4453474" y="2981199"/>
            <a:chExt cx="962527" cy="1289883"/>
          </a:xfrm>
        </p:grpSpPr>
        <p:sp>
          <p:nvSpPr>
            <p:cNvPr id="87" name="Rectangle 86">
              <a:extLst>
                <a:ext uri="{FF2B5EF4-FFF2-40B4-BE49-F238E27FC236}">
                  <a16:creationId xmlns:a16="http://schemas.microsoft.com/office/drawing/2014/main" id="{793DD367-8D5F-1149-971C-8308DA3AABE5}"/>
                </a:ext>
              </a:extLst>
            </p:cNvPr>
            <p:cNvSpPr/>
            <p:nvPr/>
          </p:nvSpPr>
          <p:spPr>
            <a:xfrm>
              <a:off x="4453474" y="2981199"/>
              <a:ext cx="962527" cy="1289883"/>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88" name="Group 87">
              <a:extLst>
                <a:ext uri="{FF2B5EF4-FFF2-40B4-BE49-F238E27FC236}">
                  <a16:creationId xmlns:a16="http://schemas.microsoft.com/office/drawing/2014/main" id="{FA8FE060-97E7-EB48-B3D0-D10A6C1A63FA}"/>
                </a:ext>
              </a:extLst>
            </p:cNvPr>
            <p:cNvGrpSpPr/>
            <p:nvPr/>
          </p:nvGrpSpPr>
          <p:grpSpPr>
            <a:xfrm>
              <a:off x="4584337" y="3108878"/>
              <a:ext cx="700671" cy="266700"/>
              <a:chOff x="4584337" y="3072782"/>
              <a:chExt cx="700671" cy="266700"/>
            </a:xfrm>
          </p:grpSpPr>
          <p:pic>
            <p:nvPicPr>
              <p:cNvPr id="96" name="Picture 95">
                <a:extLst>
                  <a:ext uri="{FF2B5EF4-FFF2-40B4-BE49-F238E27FC236}">
                    <a16:creationId xmlns:a16="http://schemas.microsoft.com/office/drawing/2014/main" id="{4C7293DF-C2C5-7749-8073-8DECC82881F1}"/>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7" name="Picture 96">
                <a:extLst>
                  <a:ext uri="{FF2B5EF4-FFF2-40B4-BE49-F238E27FC236}">
                    <a16:creationId xmlns:a16="http://schemas.microsoft.com/office/drawing/2014/main" id="{6E388F68-FBF3-F04A-A0DD-98F92CC224C9}"/>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89" name="Group 88">
              <a:extLst>
                <a:ext uri="{FF2B5EF4-FFF2-40B4-BE49-F238E27FC236}">
                  <a16:creationId xmlns:a16="http://schemas.microsoft.com/office/drawing/2014/main" id="{EF09F652-E74B-F947-8172-3F9276668E3E}"/>
                </a:ext>
              </a:extLst>
            </p:cNvPr>
            <p:cNvGrpSpPr/>
            <p:nvPr/>
          </p:nvGrpSpPr>
          <p:grpSpPr>
            <a:xfrm>
              <a:off x="4584400" y="3524623"/>
              <a:ext cx="700671" cy="266700"/>
              <a:chOff x="4584337" y="3072782"/>
              <a:chExt cx="700671" cy="266700"/>
            </a:xfrm>
          </p:grpSpPr>
          <p:pic>
            <p:nvPicPr>
              <p:cNvPr id="94" name="Picture 93">
                <a:extLst>
                  <a:ext uri="{FF2B5EF4-FFF2-40B4-BE49-F238E27FC236}">
                    <a16:creationId xmlns:a16="http://schemas.microsoft.com/office/drawing/2014/main" id="{F9375F35-8299-FE4A-9B7D-A1DDC8AA52C2}"/>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5" name="Picture 94">
                <a:extLst>
                  <a:ext uri="{FF2B5EF4-FFF2-40B4-BE49-F238E27FC236}">
                    <a16:creationId xmlns:a16="http://schemas.microsoft.com/office/drawing/2014/main" id="{4DDBAB2F-1E8E-4743-BA22-9D765E65C377}"/>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90" name="Group 89">
              <a:extLst>
                <a:ext uri="{FF2B5EF4-FFF2-40B4-BE49-F238E27FC236}">
                  <a16:creationId xmlns:a16="http://schemas.microsoft.com/office/drawing/2014/main" id="{16B36F69-784B-3E44-95C2-0898BE4E07C9}"/>
                </a:ext>
              </a:extLst>
            </p:cNvPr>
            <p:cNvGrpSpPr/>
            <p:nvPr/>
          </p:nvGrpSpPr>
          <p:grpSpPr>
            <a:xfrm>
              <a:off x="4588653" y="3914674"/>
              <a:ext cx="700671" cy="266700"/>
              <a:chOff x="4584337" y="3072782"/>
              <a:chExt cx="700671" cy="266700"/>
            </a:xfrm>
          </p:grpSpPr>
          <p:pic>
            <p:nvPicPr>
              <p:cNvPr id="92" name="Picture 91">
                <a:extLst>
                  <a:ext uri="{FF2B5EF4-FFF2-40B4-BE49-F238E27FC236}">
                    <a16:creationId xmlns:a16="http://schemas.microsoft.com/office/drawing/2014/main" id="{286FBE35-0DFD-B946-9CB9-8E49B6D1DFA4}"/>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3" name="Picture 92">
                <a:extLst>
                  <a:ext uri="{FF2B5EF4-FFF2-40B4-BE49-F238E27FC236}">
                    <a16:creationId xmlns:a16="http://schemas.microsoft.com/office/drawing/2014/main" id="{BD82CE87-04A3-8341-A417-C53952F525B1}"/>
                  </a:ext>
                </a:extLst>
              </p:cNvPr>
              <p:cNvPicPr>
                <a:picLocks noChangeAspect="1"/>
              </p:cNvPicPr>
              <p:nvPr/>
            </p:nvPicPr>
            <p:blipFill>
              <a:blip r:embed="rId2"/>
              <a:stretch>
                <a:fillRect/>
              </a:stretch>
            </p:blipFill>
            <p:spPr>
              <a:xfrm>
                <a:off x="4980208" y="3072782"/>
                <a:ext cx="304800" cy="266700"/>
              </a:xfrm>
              <a:prstGeom prst="rect">
                <a:avLst/>
              </a:prstGeom>
            </p:spPr>
          </p:pic>
        </p:grpSp>
      </p:grpSp>
      <p:cxnSp>
        <p:nvCxnSpPr>
          <p:cNvPr id="98" name="Straight Arrow Connector 97">
            <a:extLst>
              <a:ext uri="{FF2B5EF4-FFF2-40B4-BE49-F238E27FC236}">
                <a16:creationId xmlns:a16="http://schemas.microsoft.com/office/drawing/2014/main" id="{2A3233A7-65F6-5240-A1FB-37D1FF2993F5}"/>
              </a:ext>
            </a:extLst>
          </p:cNvPr>
          <p:cNvCxnSpPr>
            <a:cxnSpLocks/>
            <a:stCxn id="66" idx="3"/>
            <a:endCxn id="87" idx="1"/>
          </p:cNvCxnSpPr>
          <p:nvPr/>
        </p:nvCxnSpPr>
        <p:spPr>
          <a:xfrm flipV="1">
            <a:off x="9454439" y="1446606"/>
            <a:ext cx="1257240" cy="38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 name="TextBox 99">
            <a:extLst>
              <a:ext uri="{FF2B5EF4-FFF2-40B4-BE49-F238E27FC236}">
                <a16:creationId xmlns:a16="http://schemas.microsoft.com/office/drawing/2014/main" id="{2762E7DB-EE82-DD4C-A2A0-FB126A3A2436}"/>
              </a:ext>
            </a:extLst>
          </p:cNvPr>
          <p:cNvSpPr txBox="1"/>
          <p:nvPr/>
        </p:nvSpPr>
        <p:spPr>
          <a:xfrm>
            <a:off x="777388" y="180125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Images with Unicode labels</a:t>
            </a:r>
          </a:p>
        </p:txBody>
      </p:sp>
      <p:sp>
        <p:nvSpPr>
          <p:cNvPr id="101" name="TextBox 100">
            <a:extLst>
              <a:ext uri="{FF2B5EF4-FFF2-40B4-BE49-F238E27FC236}">
                <a16:creationId xmlns:a16="http://schemas.microsoft.com/office/drawing/2014/main" id="{67459A4E-653A-434B-8500-0E2F67717DB2}"/>
              </a:ext>
            </a:extLst>
          </p:cNvPr>
          <p:cNvSpPr txBox="1"/>
          <p:nvPr/>
        </p:nvSpPr>
        <p:spPr>
          <a:xfrm>
            <a:off x="9892330" y="180125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Reconstructed Images</a:t>
            </a:r>
          </a:p>
        </p:txBody>
      </p:sp>
      <p:cxnSp>
        <p:nvCxnSpPr>
          <p:cNvPr id="110" name="Straight Arrow Connector 109">
            <a:extLst>
              <a:ext uri="{FF2B5EF4-FFF2-40B4-BE49-F238E27FC236}">
                <a16:creationId xmlns:a16="http://schemas.microsoft.com/office/drawing/2014/main" id="{995511DF-1936-1E43-B48F-E9517A7AC0D6}"/>
              </a:ext>
            </a:extLst>
          </p:cNvPr>
          <p:cNvCxnSpPr>
            <a:cxnSpLocks/>
            <a:stCxn id="70" idx="2"/>
            <a:endCxn id="109" idx="0"/>
          </p:cNvCxnSpPr>
          <p:nvPr/>
        </p:nvCxnSpPr>
        <p:spPr>
          <a:xfrm flipH="1">
            <a:off x="6778905" y="2083596"/>
            <a:ext cx="1" cy="71974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grpSp>
        <p:nvGrpSpPr>
          <p:cNvPr id="135" name="Group 134">
            <a:extLst>
              <a:ext uri="{FF2B5EF4-FFF2-40B4-BE49-F238E27FC236}">
                <a16:creationId xmlns:a16="http://schemas.microsoft.com/office/drawing/2014/main" id="{AD357BDE-96FC-604C-A6A4-E5A206694E3C}"/>
              </a:ext>
            </a:extLst>
          </p:cNvPr>
          <p:cNvGrpSpPr/>
          <p:nvPr/>
        </p:nvGrpSpPr>
        <p:grpSpPr>
          <a:xfrm>
            <a:off x="5675510" y="2803343"/>
            <a:ext cx="2206789" cy="1162742"/>
            <a:chOff x="4992604" y="2976967"/>
            <a:chExt cx="2206789" cy="1162742"/>
          </a:xfrm>
        </p:grpSpPr>
        <p:pic>
          <p:nvPicPr>
            <p:cNvPr id="109" name="Picture 108">
              <a:extLst>
                <a:ext uri="{FF2B5EF4-FFF2-40B4-BE49-F238E27FC236}">
                  <a16:creationId xmlns:a16="http://schemas.microsoft.com/office/drawing/2014/main" id="{8E612BB7-1348-ED4A-AF4E-58934A8506F6}"/>
                </a:ext>
              </a:extLst>
            </p:cNvPr>
            <p:cNvPicPr>
              <a:picLocks noChangeAspect="1"/>
            </p:cNvPicPr>
            <p:nvPr/>
          </p:nvPicPr>
          <p:blipFill>
            <a:blip r:embed="rId4"/>
            <a:stretch>
              <a:fillRect/>
            </a:stretch>
          </p:blipFill>
          <p:spPr>
            <a:xfrm>
              <a:off x="5661024" y="2976967"/>
              <a:ext cx="869950" cy="904066"/>
            </a:xfrm>
            <a:prstGeom prst="rect">
              <a:avLst/>
            </a:prstGeom>
            <a:ln w="19050">
              <a:solidFill>
                <a:schemeClr val="accent1"/>
              </a:solidFill>
            </a:ln>
          </p:spPr>
        </p:pic>
        <p:sp>
          <p:nvSpPr>
            <p:cNvPr id="115" name="TextBox 114">
              <a:extLst>
                <a:ext uri="{FF2B5EF4-FFF2-40B4-BE49-F238E27FC236}">
                  <a16:creationId xmlns:a16="http://schemas.microsoft.com/office/drawing/2014/main" id="{D3A9BAB1-7A75-6147-8291-A195ED9EA6BF}"/>
                </a:ext>
              </a:extLst>
            </p:cNvPr>
            <p:cNvSpPr txBox="1"/>
            <p:nvPr/>
          </p:nvSpPr>
          <p:spPr>
            <a:xfrm>
              <a:off x="4992604" y="3893488"/>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K-means Clustering</a:t>
              </a:r>
            </a:p>
          </p:txBody>
        </p:sp>
      </p:grpSp>
      <p:sp>
        <p:nvSpPr>
          <p:cNvPr id="116" name="TextBox 115">
            <a:extLst>
              <a:ext uri="{FF2B5EF4-FFF2-40B4-BE49-F238E27FC236}">
                <a16:creationId xmlns:a16="http://schemas.microsoft.com/office/drawing/2014/main" id="{4B7FEE87-8595-B044-A257-006B72214F39}"/>
              </a:ext>
            </a:extLst>
          </p:cNvPr>
          <p:cNvSpPr txBox="1"/>
          <p:nvPr/>
        </p:nvSpPr>
        <p:spPr>
          <a:xfrm>
            <a:off x="6765036" y="2161342"/>
            <a:ext cx="2206789" cy="553998"/>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Deciding K</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1. Seed from class labels</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2. Affinity Propagation</a:t>
            </a:r>
          </a:p>
        </p:txBody>
      </p:sp>
      <p:grpSp>
        <p:nvGrpSpPr>
          <p:cNvPr id="126" name="Group 125">
            <a:extLst>
              <a:ext uri="{FF2B5EF4-FFF2-40B4-BE49-F238E27FC236}">
                <a16:creationId xmlns:a16="http://schemas.microsoft.com/office/drawing/2014/main" id="{39356B89-4060-8B45-A10A-54EDB97E0133}"/>
              </a:ext>
            </a:extLst>
          </p:cNvPr>
          <p:cNvGrpSpPr/>
          <p:nvPr/>
        </p:nvGrpSpPr>
        <p:grpSpPr>
          <a:xfrm>
            <a:off x="1213141" y="2980852"/>
            <a:ext cx="1435260" cy="949178"/>
            <a:chOff x="1471471" y="3320390"/>
            <a:chExt cx="1435260" cy="949178"/>
          </a:xfrm>
        </p:grpSpPr>
        <p:sp>
          <p:nvSpPr>
            <p:cNvPr id="124" name="Rectangle 123">
              <a:extLst>
                <a:ext uri="{FF2B5EF4-FFF2-40B4-BE49-F238E27FC236}">
                  <a16:creationId xmlns:a16="http://schemas.microsoft.com/office/drawing/2014/main" id="{91A357CA-5621-1644-AD35-FB0EB3D3D8B4}"/>
                </a:ext>
              </a:extLst>
            </p:cNvPr>
            <p:cNvSpPr/>
            <p:nvPr/>
          </p:nvSpPr>
          <p:spPr>
            <a:xfrm>
              <a:off x="1596188" y="3320390"/>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OCR LTSM Classifier</a:t>
              </a:r>
            </a:p>
          </p:txBody>
        </p:sp>
        <p:sp>
          <p:nvSpPr>
            <p:cNvPr id="125" name="TextBox 124">
              <a:extLst>
                <a:ext uri="{FF2B5EF4-FFF2-40B4-BE49-F238E27FC236}">
                  <a16:creationId xmlns:a16="http://schemas.microsoft.com/office/drawing/2014/main" id="{EF812055-96E0-4F45-8526-0E9069E63ACA}"/>
                </a:ext>
              </a:extLst>
            </p:cNvPr>
            <p:cNvSpPr txBox="1"/>
            <p:nvPr/>
          </p:nvSpPr>
          <p:spPr>
            <a:xfrm>
              <a:off x="1471471" y="3869458"/>
              <a:ext cx="1435260" cy="400110"/>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1. Google Tesseract</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2. OCR</a:t>
              </a:r>
            </a:p>
          </p:txBody>
        </p:sp>
      </p:grpSp>
      <p:cxnSp>
        <p:nvCxnSpPr>
          <p:cNvPr id="127" name="Straight Arrow Connector 126">
            <a:extLst>
              <a:ext uri="{FF2B5EF4-FFF2-40B4-BE49-F238E27FC236}">
                <a16:creationId xmlns:a16="http://schemas.microsoft.com/office/drawing/2014/main" id="{2A49F399-3BE3-3242-B45F-5A3B5B1971E5}"/>
              </a:ext>
            </a:extLst>
          </p:cNvPr>
          <p:cNvCxnSpPr>
            <a:cxnSpLocks/>
            <a:stCxn id="100" idx="2"/>
            <a:endCxn id="124" idx="0"/>
          </p:cNvCxnSpPr>
          <p:nvPr/>
        </p:nvCxnSpPr>
        <p:spPr>
          <a:xfrm>
            <a:off x="1880783" y="2047476"/>
            <a:ext cx="0" cy="933376"/>
          </a:xfrm>
          <a:prstGeom prst="straightConnector1">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grpSp>
        <p:nvGrpSpPr>
          <p:cNvPr id="134" name="Group 133">
            <a:extLst>
              <a:ext uri="{FF2B5EF4-FFF2-40B4-BE49-F238E27FC236}">
                <a16:creationId xmlns:a16="http://schemas.microsoft.com/office/drawing/2014/main" id="{86577D43-05AD-7041-990E-23E8B103666F}"/>
              </a:ext>
            </a:extLst>
          </p:cNvPr>
          <p:cNvGrpSpPr/>
          <p:nvPr/>
        </p:nvGrpSpPr>
        <p:grpSpPr>
          <a:xfrm>
            <a:off x="3248080" y="2671142"/>
            <a:ext cx="2206789" cy="1429946"/>
            <a:chOff x="4992603" y="4661701"/>
            <a:chExt cx="2206789" cy="1429946"/>
          </a:xfrm>
        </p:grpSpPr>
        <p:pic>
          <p:nvPicPr>
            <p:cNvPr id="132" name="Picture 131">
              <a:extLst>
                <a:ext uri="{FF2B5EF4-FFF2-40B4-BE49-F238E27FC236}">
                  <a16:creationId xmlns:a16="http://schemas.microsoft.com/office/drawing/2014/main" id="{6EDB31F9-BE38-D144-B814-9595E82A5331}"/>
                </a:ext>
              </a:extLst>
            </p:cNvPr>
            <p:cNvPicPr>
              <a:picLocks noChangeAspect="1"/>
            </p:cNvPicPr>
            <p:nvPr/>
          </p:nvPicPr>
          <p:blipFill>
            <a:blip r:embed="rId5"/>
            <a:stretch>
              <a:fillRect/>
            </a:stretch>
          </p:blipFill>
          <p:spPr>
            <a:xfrm>
              <a:off x="5437610" y="4661701"/>
              <a:ext cx="1316781" cy="1164845"/>
            </a:xfrm>
            <a:prstGeom prst="rect">
              <a:avLst/>
            </a:prstGeom>
            <a:ln w="28575">
              <a:solidFill>
                <a:schemeClr val="accent1"/>
              </a:solidFill>
            </a:ln>
          </p:spPr>
        </p:pic>
        <p:sp>
          <p:nvSpPr>
            <p:cNvPr id="133" name="TextBox 132">
              <a:extLst>
                <a:ext uri="{FF2B5EF4-FFF2-40B4-BE49-F238E27FC236}">
                  <a16:creationId xmlns:a16="http://schemas.microsoft.com/office/drawing/2014/main" id="{738FB28B-D102-F346-8C16-215D7C504480}"/>
                </a:ext>
              </a:extLst>
            </p:cNvPr>
            <p:cNvSpPr txBox="1"/>
            <p:nvPr/>
          </p:nvSpPr>
          <p:spPr>
            <a:xfrm>
              <a:off x="4992603" y="5845426"/>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Confusion Matrix</a:t>
              </a:r>
            </a:p>
          </p:txBody>
        </p:sp>
      </p:grpSp>
      <p:cxnSp>
        <p:nvCxnSpPr>
          <p:cNvPr id="151" name="Elbow Connector 150">
            <a:extLst>
              <a:ext uri="{FF2B5EF4-FFF2-40B4-BE49-F238E27FC236}">
                <a16:creationId xmlns:a16="http://schemas.microsoft.com/office/drawing/2014/main" id="{28BA982D-5A8E-B843-A940-311091C22E81}"/>
              </a:ext>
            </a:extLst>
          </p:cNvPr>
          <p:cNvCxnSpPr>
            <a:cxnSpLocks/>
            <a:stCxn id="109" idx="1"/>
            <a:endCxn id="132" idx="3"/>
          </p:cNvCxnSpPr>
          <p:nvPr/>
        </p:nvCxnSpPr>
        <p:spPr>
          <a:xfrm rot="10800000">
            <a:off x="5009868" y="3253566"/>
            <a:ext cx="1334062" cy="1811"/>
          </a:xfrm>
          <a:prstGeom prst="bentConnector3">
            <a:avLst>
              <a:gd name="adj1" fmla="val 50000"/>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77" name="Straight Arrow Connector 176">
            <a:extLst>
              <a:ext uri="{FF2B5EF4-FFF2-40B4-BE49-F238E27FC236}">
                <a16:creationId xmlns:a16="http://schemas.microsoft.com/office/drawing/2014/main" id="{E052A1A3-F255-854F-A22F-65AE76A19D13}"/>
              </a:ext>
            </a:extLst>
          </p:cNvPr>
          <p:cNvCxnSpPr>
            <a:cxnSpLocks/>
            <a:stCxn id="124" idx="3"/>
            <a:endCxn id="132" idx="1"/>
          </p:cNvCxnSpPr>
          <p:nvPr/>
        </p:nvCxnSpPr>
        <p:spPr>
          <a:xfrm>
            <a:off x="2423708" y="3250039"/>
            <a:ext cx="1269379" cy="35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3" name="Rectangle 182">
            <a:extLst>
              <a:ext uri="{FF2B5EF4-FFF2-40B4-BE49-F238E27FC236}">
                <a16:creationId xmlns:a16="http://schemas.microsoft.com/office/drawing/2014/main" id="{27AE33A7-4455-9A49-94DA-666313F20068}"/>
              </a:ext>
            </a:extLst>
          </p:cNvPr>
          <p:cNvSpPr/>
          <p:nvPr/>
        </p:nvSpPr>
        <p:spPr>
          <a:xfrm>
            <a:off x="3808549" y="4700577"/>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Error </a:t>
            </a:r>
            <a:r>
              <a:rPr lang="en-US" sz="12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Prioritisation</a:t>
            </a:r>
            <a:endPar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4" name="TextBox 183">
            <a:extLst>
              <a:ext uri="{FF2B5EF4-FFF2-40B4-BE49-F238E27FC236}">
                <a16:creationId xmlns:a16="http://schemas.microsoft.com/office/drawing/2014/main" id="{288D6D85-50EA-044D-B741-07750A977639}"/>
              </a:ext>
            </a:extLst>
          </p:cNvPr>
          <p:cNvSpPr txBox="1"/>
          <p:nvPr/>
        </p:nvSpPr>
        <p:spPr>
          <a:xfrm>
            <a:off x="4894399" y="4769708"/>
            <a:ext cx="2206789" cy="400110"/>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1. Largest pairs first</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2. .. </a:t>
            </a:r>
          </a:p>
        </p:txBody>
      </p:sp>
      <p:sp>
        <p:nvSpPr>
          <p:cNvPr id="185" name="TextBox 184">
            <a:extLst>
              <a:ext uri="{FF2B5EF4-FFF2-40B4-BE49-F238E27FC236}">
                <a16:creationId xmlns:a16="http://schemas.microsoft.com/office/drawing/2014/main" id="{78E2C7A2-7066-4944-BC67-CD0F08E8DA5F}"/>
              </a:ext>
            </a:extLst>
          </p:cNvPr>
          <p:cNvSpPr txBox="1"/>
          <p:nvPr/>
        </p:nvSpPr>
        <p:spPr>
          <a:xfrm>
            <a:off x="5094830" y="2983728"/>
            <a:ext cx="1184418"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Cluster labels</a:t>
            </a:r>
          </a:p>
        </p:txBody>
      </p:sp>
      <p:sp>
        <p:nvSpPr>
          <p:cNvPr id="186" name="TextBox 185">
            <a:extLst>
              <a:ext uri="{FF2B5EF4-FFF2-40B4-BE49-F238E27FC236}">
                <a16:creationId xmlns:a16="http://schemas.microsoft.com/office/drawing/2014/main" id="{CFBD2199-7DA6-D647-951F-8342F80674EC}"/>
              </a:ext>
            </a:extLst>
          </p:cNvPr>
          <p:cNvSpPr txBox="1"/>
          <p:nvPr/>
        </p:nvSpPr>
        <p:spPr>
          <a:xfrm>
            <a:off x="2466188" y="2983728"/>
            <a:ext cx="1184418"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Class labels</a:t>
            </a:r>
          </a:p>
        </p:txBody>
      </p:sp>
      <p:cxnSp>
        <p:nvCxnSpPr>
          <p:cNvPr id="187" name="Straight Arrow Connector 186">
            <a:extLst>
              <a:ext uri="{FF2B5EF4-FFF2-40B4-BE49-F238E27FC236}">
                <a16:creationId xmlns:a16="http://schemas.microsoft.com/office/drawing/2014/main" id="{27F70D8E-FB7A-EC41-A0E2-426E3209A2F2}"/>
              </a:ext>
            </a:extLst>
          </p:cNvPr>
          <p:cNvCxnSpPr>
            <a:cxnSpLocks/>
            <a:stCxn id="133" idx="2"/>
            <a:endCxn id="183" idx="0"/>
          </p:cNvCxnSpPr>
          <p:nvPr/>
        </p:nvCxnSpPr>
        <p:spPr>
          <a:xfrm flipH="1">
            <a:off x="4351474" y="4101088"/>
            <a:ext cx="1" cy="5994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0" name="Rectangle 189">
            <a:extLst>
              <a:ext uri="{FF2B5EF4-FFF2-40B4-BE49-F238E27FC236}">
                <a16:creationId xmlns:a16="http://schemas.microsoft.com/office/drawing/2014/main" id="{3BB64509-6A47-CF4B-9EA2-6B8B776E1844}"/>
              </a:ext>
            </a:extLst>
          </p:cNvPr>
          <p:cNvSpPr/>
          <p:nvPr/>
        </p:nvSpPr>
        <p:spPr>
          <a:xfrm>
            <a:off x="1337858" y="4700577"/>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 Correction</a:t>
            </a:r>
          </a:p>
        </p:txBody>
      </p:sp>
      <p:cxnSp>
        <p:nvCxnSpPr>
          <p:cNvPr id="191" name="Straight Arrow Connector 190">
            <a:extLst>
              <a:ext uri="{FF2B5EF4-FFF2-40B4-BE49-F238E27FC236}">
                <a16:creationId xmlns:a16="http://schemas.microsoft.com/office/drawing/2014/main" id="{87BFDE60-3CD0-6F4E-878A-0689063700CD}"/>
              </a:ext>
            </a:extLst>
          </p:cNvPr>
          <p:cNvCxnSpPr>
            <a:cxnSpLocks/>
            <a:stCxn id="183" idx="1"/>
            <a:endCxn id="190" idx="3"/>
          </p:cNvCxnSpPr>
          <p:nvPr/>
        </p:nvCxnSpPr>
        <p:spPr>
          <a:xfrm flipH="1">
            <a:off x="2423708" y="4969764"/>
            <a:ext cx="138484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9" name="Elbow Connector 198">
            <a:extLst>
              <a:ext uri="{FF2B5EF4-FFF2-40B4-BE49-F238E27FC236}">
                <a16:creationId xmlns:a16="http://schemas.microsoft.com/office/drawing/2014/main" id="{C9A58C58-96E2-014A-B0D3-813CABCF6E01}"/>
              </a:ext>
            </a:extLst>
          </p:cNvPr>
          <p:cNvCxnSpPr>
            <a:cxnSpLocks/>
            <a:stCxn id="190" idx="1"/>
            <a:endCxn id="78" idx="1"/>
          </p:cNvCxnSpPr>
          <p:nvPr/>
        </p:nvCxnSpPr>
        <p:spPr>
          <a:xfrm rot="10800000" flipH="1">
            <a:off x="1337857" y="1412280"/>
            <a:ext cx="32623" cy="3557485"/>
          </a:xfrm>
          <a:prstGeom prst="bentConnector3">
            <a:avLst>
              <a:gd name="adj1" fmla="val -1942537"/>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sp>
        <p:nvSpPr>
          <p:cNvPr id="201" name="TextBox 200">
            <a:extLst>
              <a:ext uri="{FF2B5EF4-FFF2-40B4-BE49-F238E27FC236}">
                <a16:creationId xmlns:a16="http://schemas.microsoft.com/office/drawing/2014/main" id="{FAC7449E-8493-D945-B716-C8E825A13D46}"/>
              </a:ext>
            </a:extLst>
          </p:cNvPr>
          <p:cNvSpPr txBox="1"/>
          <p:nvPr/>
        </p:nvSpPr>
        <p:spPr>
          <a:xfrm rot="16200000">
            <a:off x="-551081" y="3305889"/>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Fix label</a:t>
            </a:r>
          </a:p>
        </p:txBody>
      </p:sp>
      <p:sp>
        <p:nvSpPr>
          <p:cNvPr id="202" name="TextBox 201">
            <a:extLst>
              <a:ext uri="{FF2B5EF4-FFF2-40B4-BE49-F238E27FC236}">
                <a16:creationId xmlns:a16="http://schemas.microsoft.com/office/drawing/2014/main" id="{134D36CC-0980-114F-A2B2-BA9AA49DA50D}"/>
              </a:ext>
            </a:extLst>
          </p:cNvPr>
          <p:cNvSpPr txBox="1"/>
          <p:nvPr/>
        </p:nvSpPr>
        <p:spPr>
          <a:xfrm>
            <a:off x="1320313" y="5246119"/>
            <a:ext cx="1103395" cy="400110"/>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New/different</a:t>
            </a:r>
          </a:p>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label/cluster</a:t>
            </a:r>
          </a:p>
        </p:txBody>
      </p:sp>
      <p:sp>
        <p:nvSpPr>
          <p:cNvPr id="203" name="TextBox 202">
            <a:extLst>
              <a:ext uri="{FF2B5EF4-FFF2-40B4-BE49-F238E27FC236}">
                <a16:creationId xmlns:a16="http://schemas.microsoft.com/office/drawing/2014/main" id="{6B509CCD-836E-724B-B142-C8B2B6C15642}"/>
              </a:ext>
            </a:extLst>
          </p:cNvPr>
          <p:cNvSpPr txBox="1"/>
          <p:nvPr/>
        </p:nvSpPr>
        <p:spPr>
          <a:xfrm>
            <a:off x="1833883" y="2310979"/>
            <a:ext cx="112942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Retrain weights</a:t>
            </a:r>
          </a:p>
        </p:txBody>
      </p:sp>
      <p:grpSp>
        <p:nvGrpSpPr>
          <p:cNvPr id="216" name="Group 215">
            <a:extLst>
              <a:ext uri="{FF2B5EF4-FFF2-40B4-BE49-F238E27FC236}">
                <a16:creationId xmlns:a16="http://schemas.microsoft.com/office/drawing/2014/main" id="{F08B82D3-BA65-2E47-A1AD-12C193674094}"/>
              </a:ext>
            </a:extLst>
          </p:cNvPr>
          <p:cNvGrpSpPr/>
          <p:nvPr/>
        </p:nvGrpSpPr>
        <p:grpSpPr>
          <a:xfrm>
            <a:off x="615283" y="5980169"/>
            <a:ext cx="2345970" cy="597030"/>
            <a:chOff x="9846030" y="4769708"/>
            <a:chExt cx="2345970" cy="597030"/>
          </a:xfrm>
        </p:grpSpPr>
        <p:grpSp>
          <p:nvGrpSpPr>
            <p:cNvPr id="207" name="Group 206">
              <a:extLst>
                <a:ext uri="{FF2B5EF4-FFF2-40B4-BE49-F238E27FC236}">
                  <a16:creationId xmlns:a16="http://schemas.microsoft.com/office/drawing/2014/main" id="{977C5413-CE59-ED49-87CD-03180DF9C8C9}"/>
                </a:ext>
              </a:extLst>
            </p:cNvPr>
            <p:cNvGrpSpPr/>
            <p:nvPr/>
          </p:nvGrpSpPr>
          <p:grpSpPr>
            <a:xfrm>
              <a:off x="9846030" y="4769708"/>
              <a:ext cx="2345970" cy="246221"/>
              <a:chOff x="8183301" y="4501916"/>
              <a:chExt cx="2345970" cy="246221"/>
            </a:xfrm>
          </p:grpSpPr>
          <p:sp>
            <p:nvSpPr>
              <p:cNvPr id="205" name="Rectangle 204">
                <a:extLst>
                  <a:ext uri="{FF2B5EF4-FFF2-40B4-BE49-F238E27FC236}">
                    <a16:creationId xmlns:a16="http://schemas.microsoft.com/office/drawing/2014/main" id="{C9285632-B9D8-CA44-BF2E-7FE240C5B453}"/>
                  </a:ext>
                </a:extLst>
              </p:cNvPr>
              <p:cNvSpPr/>
              <p:nvPr/>
            </p:nvSpPr>
            <p:spPr>
              <a:xfrm>
                <a:off x="8183301" y="4549478"/>
                <a:ext cx="139181" cy="1510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CCF88CA8-945B-B54D-884F-27F1A410B80C}"/>
                  </a:ext>
                </a:extLst>
              </p:cNvPr>
              <p:cNvSpPr txBox="1"/>
              <p:nvPr/>
            </p:nvSpPr>
            <p:spPr>
              <a:xfrm>
                <a:off x="8322482" y="4501916"/>
                <a:ext cx="2206789" cy="246221"/>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Retraining classifier loop </a:t>
                </a:r>
              </a:p>
            </p:txBody>
          </p:sp>
        </p:grpSp>
        <p:grpSp>
          <p:nvGrpSpPr>
            <p:cNvPr id="211" name="Group 210">
              <a:extLst>
                <a:ext uri="{FF2B5EF4-FFF2-40B4-BE49-F238E27FC236}">
                  <a16:creationId xmlns:a16="http://schemas.microsoft.com/office/drawing/2014/main" id="{2A346F87-5308-CC47-853B-54FB10FAF5D9}"/>
                </a:ext>
              </a:extLst>
            </p:cNvPr>
            <p:cNvGrpSpPr/>
            <p:nvPr/>
          </p:nvGrpSpPr>
          <p:grpSpPr>
            <a:xfrm>
              <a:off x="9846030" y="5120517"/>
              <a:ext cx="2345970" cy="246221"/>
              <a:chOff x="8183301" y="4501916"/>
              <a:chExt cx="2345970" cy="246221"/>
            </a:xfrm>
          </p:grpSpPr>
          <p:sp>
            <p:nvSpPr>
              <p:cNvPr id="212" name="Rectangle 211">
                <a:extLst>
                  <a:ext uri="{FF2B5EF4-FFF2-40B4-BE49-F238E27FC236}">
                    <a16:creationId xmlns:a16="http://schemas.microsoft.com/office/drawing/2014/main" id="{C06A7DDC-8429-8742-95BD-DDAE668D8C60}"/>
                  </a:ext>
                </a:extLst>
              </p:cNvPr>
              <p:cNvSpPr/>
              <p:nvPr/>
            </p:nvSpPr>
            <p:spPr>
              <a:xfrm>
                <a:off x="8183301" y="4549478"/>
                <a:ext cx="139181" cy="1510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E5258237-C7F1-7744-B116-F809039D74A6}"/>
                  </a:ext>
                </a:extLst>
              </p:cNvPr>
              <p:cNvSpPr txBox="1"/>
              <p:nvPr/>
            </p:nvSpPr>
            <p:spPr>
              <a:xfrm>
                <a:off x="8322482" y="4501916"/>
                <a:ext cx="2206789" cy="246221"/>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Retraining cluster loop </a:t>
                </a:r>
              </a:p>
            </p:txBody>
          </p:sp>
        </p:grpSp>
      </p:grpSp>
    </p:spTree>
    <p:extLst>
      <p:ext uri="{BB962C8B-B14F-4D97-AF65-F5344CB8AC3E}">
        <p14:creationId xmlns:p14="http://schemas.microsoft.com/office/powerpoint/2010/main" val="1376230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Proposed Timeline</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523E992F-AB2B-AA42-AD9C-2970DAB7477B}"/>
              </a:ext>
            </a:extLst>
          </p:cNvPr>
          <p:cNvCxnSpPr>
            <a:cxnSpLocks/>
          </p:cNvCxnSpPr>
          <p:nvPr/>
        </p:nvCxnSpPr>
        <p:spPr>
          <a:xfrm>
            <a:off x="577516" y="3660394"/>
            <a:ext cx="1103295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129D2933-0729-6148-A213-1A05C5CA1460}"/>
              </a:ext>
            </a:extLst>
          </p:cNvPr>
          <p:cNvSpPr txBox="1"/>
          <p:nvPr/>
        </p:nvSpPr>
        <p:spPr>
          <a:xfrm>
            <a:off x="-112677" y="2959406"/>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Project Proposal</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19 Apr</a:t>
            </a:r>
          </a:p>
        </p:txBody>
      </p:sp>
      <p:sp>
        <p:nvSpPr>
          <p:cNvPr id="41" name="TextBox 40">
            <a:extLst>
              <a:ext uri="{FF2B5EF4-FFF2-40B4-BE49-F238E27FC236}">
                <a16:creationId xmlns:a16="http://schemas.microsoft.com/office/drawing/2014/main" id="{6B1E08BC-DFEE-F840-B949-E33B3077278C}"/>
              </a:ext>
            </a:extLst>
          </p:cNvPr>
          <p:cNvSpPr txBox="1"/>
          <p:nvPr/>
        </p:nvSpPr>
        <p:spPr>
          <a:xfrm>
            <a:off x="10852281" y="2986121"/>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Final Report</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18 Oct</a:t>
            </a:r>
          </a:p>
        </p:txBody>
      </p:sp>
      <p:grpSp>
        <p:nvGrpSpPr>
          <p:cNvPr id="44" name="Group 43">
            <a:extLst>
              <a:ext uri="{FF2B5EF4-FFF2-40B4-BE49-F238E27FC236}">
                <a16:creationId xmlns:a16="http://schemas.microsoft.com/office/drawing/2014/main" id="{CDBA9BB3-34CC-8F44-AAAE-935E06448CA7}"/>
              </a:ext>
            </a:extLst>
          </p:cNvPr>
          <p:cNvGrpSpPr/>
          <p:nvPr/>
        </p:nvGrpSpPr>
        <p:grpSpPr>
          <a:xfrm>
            <a:off x="6307275" y="2704563"/>
            <a:ext cx="1516386" cy="944638"/>
            <a:chOff x="-96253" y="2775754"/>
            <a:chExt cx="1516386" cy="944638"/>
          </a:xfrm>
        </p:grpSpPr>
        <p:cxnSp>
          <p:nvCxnSpPr>
            <p:cNvPr id="45" name="Straight Connector 44">
              <a:extLst>
                <a:ext uri="{FF2B5EF4-FFF2-40B4-BE49-F238E27FC236}">
                  <a16:creationId xmlns:a16="http://schemas.microsoft.com/office/drawing/2014/main" id="{018191B9-9822-3D48-A2AC-A2388BDBE66C}"/>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46" name="TextBox 45">
              <a:extLst>
                <a:ext uri="{FF2B5EF4-FFF2-40B4-BE49-F238E27FC236}">
                  <a16:creationId xmlns:a16="http://schemas.microsoft.com/office/drawing/2014/main" id="{84CB0C01-B307-4F4C-BDAC-07BED67CE72B}"/>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UI Frontend</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12 Jul</a:t>
              </a:r>
            </a:p>
          </p:txBody>
        </p:sp>
      </p:grpSp>
      <p:grpSp>
        <p:nvGrpSpPr>
          <p:cNvPr id="47" name="Group 46">
            <a:extLst>
              <a:ext uri="{FF2B5EF4-FFF2-40B4-BE49-F238E27FC236}">
                <a16:creationId xmlns:a16="http://schemas.microsoft.com/office/drawing/2014/main" id="{CADE31AD-0860-8E46-AF7D-32C4BE514C97}"/>
              </a:ext>
            </a:extLst>
          </p:cNvPr>
          <p:cNvGrpSpPr/>
          <p:nvPr/>
        </p:nvGrpSpPr>
        <p:grpSpPr>
          <a:xfrm>
            <a:off x="6806245" y="3669639"/>
            <a:ext cx="1516386" cy="961515"/>
            <a:chOff x="-108081" y="3175865"/>
            <a:chExt cx="1516386" cy="961515"/>
          </a:xfrm>
        </p:grpSpPr>
        <p:cxnSp>
          <p:nvCxnSpPr>
            <p:cNvPr id="48" name="Straight Connector 47">
              <a:extLst>
                <a:ext uri="{FF2B5EF4-FFF2-40B4-BE49-F238E27FC236}">
                  <a16:creationId xmlns:a16="http://schemas.microsoft.com/office/drawing/2014/main" id="{A74489D3-72B9-5941-B34A-803F3D7535F6}"/>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CAFDA2BE-46C9-0A42-9738-BA758F63CD24}"/>
                </a:ext>
              </a:extLst>
            </p:cNvPr>
            <p:cNvSpPr txBox="1"/>
            <p:nvPr/>
          </p:nvSpPr>
          <p:spPr>
            <a:xfrm>
              <a:off x="-108081" y="3737270"/>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User Testing</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19 Jul</a:t>
              </a:r>
            </a:p>
          </p:txBody>
        </p:sp>
      </p:grpSp>
      <p:grpSp>
        <p:nvGrpSpPr>
          <p:cNvPr id="50" name="Group 49">
            <a:extLst>
              <a:ext uri="{FF2B5EF4-FFF2-40B4-BE49-F238E27FC236}">
                <a16:creationId xmlns:a16="http://schemas.microsoft.com/office/drawing/2014/main" id="{BF2A6656-4BF2-174A-AC19-2349F3EBF822}"/>
              </a:ext>
            </a:extLst>
          </p:cNvPr>
          <p:cNvGrpSpPr/>
          <p:nvPr/>
        </p:nvGrpSpPr>
        <p:grpSpPr>
          <a:xfrm>
            <a:off x="8371796" y="2714590"/>
            <a:ext cx="1516386" cy="944637"/>
            <a:chOff x="76019" y="2817726"/>
            <a:chExt cx="1516386" cy="944637"/>
          </a:xfrm>
        </p:grpSpPr>
        <p:cxnSp>
          <p:nvCxnSpPr>
            <p:cNvPr id="51" name="Straight Connector 50">
              <a:extLst>
                <a:ext uri="{FF2B5EF4-FFF2-40B4-BE49-F238E27FC236}">
                  <a16:creationId xmlns:a16="http://schemas.microsoft.com/office/drawing/2014/main" id="{30B6D281-80EA-B240-B5E8-E8626D46CEC3}"/>
                </a:ext>
              </a:extLst>
            </p:cNvPr>
            <p:cNvCxnSpPr>
              <a:cxnSpLocks/>
            </p:cNvCxnSpPr>
            <p:nvPr/>
          </p:nvCxnSpPr>
          <p:spPr>
            <a:xfrm flipV="1">
              <a:off x="784786" y="3217836"/>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D572CE8C-B07D-7145-8DCA-0807EFF60C3E}"/>
                </a:ext>
              </a:extLst>
            </p:cNvPr>
            <p:cNvSpPr txBox="1"/>
            <p:nvPr/>
          </p:nvSpPr>
          <p:spPr>
            <a:xfrm>
              <a:off x="76019" y="2817726"/>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Retrain new model</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9 Aug</a:t>
              </a:r>
            </a:p>
          </p:txBody>
        </p:sp>
      </p:grpSp>
      <p:grpSp>
        <p:nvGrpSpPr>
          <p:cNvPr id="53" name="Group 52">
            <a:extLst>
              <a:ext uri="{FF2B5EF4-FFF2-40B4-BE49-F238E27FC236}">
                <a16:creationId xmlns:a16="http://schemas.microsoft.com/office/drawing/2014/main" id="{F64593E5-EDD6-2F40-8FED-E5EE8900DC58}"/>
              </a:ext>
            </a:extLst>
          </p:cNvPr>
          <p:cNvGrpSpPr/>
          <p:nvPr/>
        </p:nvGrpSpPr>
        <p:grpSpPr>
          <a:xfrm>
            <a:off x="9319299" y="3669639"/>
            <a:ext cx="1516386" cy="961515"/>
            <a:chOff x="-108081" y="3175865"/>
            <a:chExt cx="1516386" cy="961515"/>
          </a:xfrm>
        </p:grpSpPr>
        <p:cxnSp>
          <p:nvCxnSpPr>
            <p:cNvPr id="54" name="Straight Connector 53">
              <a:extLst>
                <a:ext uri="{FF2B5EF4-FFF2-40B4-BE49-F238E27FC236}">
                  <a16:creationId xmlns:a16="http://schemas.microsoft.com/office/drawing/2014/main" id="{D3E1FE58-64C4-564A-9923-4EB3A8CF8DE0}"/>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D8D8FB14-184B-F948-AEE8-371C81ACFAB3}"/>
                </a:ext>
              </a:extLst>
            </p:cNvPr>
            <p:cNvSpPr txBox="1"/>
            <p:nvPr/>
          </p:nvSpPr>
          <p:spPr>
            <a:xfrm>
              <a:off x="-108081" y="3737270"/>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Model Testing</a:t>
              </a:r>
            </a:p>
            <a:p>
              <a:pPr algn="ctr"/>
              <a:r>
                <a:rPr lang="en-US" sz="1000" b="1" dirty="0">
                  <a:latin typeface="Verdana" panose="020B0604030504040204" pitchFamily="34" charset="0"/>
                  <a:ea typeface="Verdana" panose="020B0604030504040204" pitchFamily="34" charset="0"/>
                  <a:cs typeface="Verdana" panose="020B0604030504040204" pitchFamily="34" charset="0"/>
                </a:rPr>
                <a:t>23 Aug</a:t>
              </a:r>
            </a:p>
          </p:txBody>
        </p:sp>
      </p:grpSp>
      <p:grpSp>
        <p:nvGrpSpPr>
          <p:cNvPr id="17" name="Group 16">
            <a:extLst>
              <a:ext uri="{FF2B5EF4-FFF2-40B4-BE49-F238E27FC236}">
                <a16:creationId xmlns:a16="http://schemas.microsoft.com/office/drawing/2014/main" id="{5008881E-4C94-F743-9C55-CF481F039C32}"/>
              </a:ext>
            </a:extLst>
          </p:cNvPr>
          <p:cNvGrpSpPr/>
          <p:nvPr/>
        </p:nvGrpSpPr>
        <p:grpSpPr>
          <a:xfrm>
            <a:off x="-156210" y="3510350"/>
            <a:ext cx="1516386" cy="423978"/>
            <a:chOff x="-156210" y="3199929"/>
            <a:chExt cx="1516386" cy="817463"/>
          </a:xfrm>
        </p:grpSpPr>
        <p:cxnSp>
          <p:nvCxnSpPr>
            <p:cNvPr id="30" name="Straight Connector 29">
              <a:extLst>
                <a:ext uri="{FF2B5EF4-FFF2-40B4-BE49-F238E27FC236}">
                  <a16:creationId xmlns:a16="http://schemas.microsoft.com/office/drawing/2014/main" id="{32655C39-BDBA-DA47-AA99-0572EC6B7C05}"/>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1" name="TextBox 60">
              <a:extLst>
                <a:ext uri="{FF2B5EF4-FFF2-40B4-BE49-F238E27FC236}">
                  <a16:creationId xmlns:a16="http://schemas.microsoft.com/office/drawing/2014/main" id="{84461806-7831-284F-9800-27AE2D7865CE}"/>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APR</a:t>
              </a:r>
            </a:p>
          </p:txBody>
        </p:sp>
      </p:grpSp>
      <p:grpSp>
        <p:nvGrpSpPr>
          <p:cNvPr id="62" name="Group 61">
            <a:extLst>
              <a:ext uri="{FF2B5EF4-FFF2-40B4-BE49-F238E27FC236}">
                <a16:creationId xmlns:a16="http://schemas.microsoft.com/office/drawing/2014/main" id="{07F3B80A-C76B-9941-863E-D28C2DE07092}"/>
              </a:ext>
            </a:extLst>
          </p:cNvPr>
          <p:cNvGrpSpPr/>
          <p:nvPr/>
        </p:nvGrpSpPr>
        <p:grpSpPr>
          <a:xfrm>
            <a:off x="747983" y="3510350"/>
            <a:ext cx="1516386" cy="423978"/>
            <a:chOff x="-156210" y="3199929"/>
            <a:chExt cx="1516386" cy="817463"/>
          </a:xfrm>
        </p:grpSpPr>
        <p:cxnSp>
          <p:nvCxnSpPr>
            <p:cNvPr id="63" name="Straight Connector 62">
              <a:extLst>
                <a:ext uri="{FF2B5EF4-FFF2-40B4-BE49-F238E27FC236}">
                  <a16:creationId xmlns:a16="http://schemas.microsoft.com/office/drawing/2014/main" id="{1779B3EA-5378-0E46-A15D-D300E479138F}"/>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DC448ED3-C49D-BD47-8319-A91E19D1B725}"/>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MAY</a:t>
              </a:r>
            </a:p>
          </p:txBody>
        </p:sp>
      </p:grpSp>
      <p:grpSp>
        <p:nvGrpSpPr>
          <p:cNvPr id="65" name="Group 64">
            <a:extLst>
              <a:ext uri="{FF2B5EF4-FFF2-40B4-BE49-F238E27FC236}">
                <a16:creationId xmlns:a16="http://schemas.microsoft.com/office/drawing/2014/main" id="{137D08C5-14E7-6E4E-ADBC-A6C84CDCEACA}"/>
              </a:ext>
            </a:extLst>
          </p:cNvPr>
          <p:cNvGrpSpPr/>
          <p:nvPr/>
        </p:nvGrpSpPr>
        <p:grpSpPr>
          <a:xfrm>
            <a:off x="3051594" y="3510350"/>
            <a:ext cx="1516386" cy="423978"/>
            <a:chOff x="-156210" y="3199929"/>
            <a:chExt cx="1516386" cy="817463"/>
          </a:xfrm>
        </p:grpSpPr>
        <p:cxnSp>
          <p:nvCxnSpPr>
            <p:cNvPr id="66" name="Straight Connector 65">
              <a:extLst>
                <a:ext uri="{FF2B5EF4-FFF2-40B4-BE49-F238E27FC236}">
                  <a16:creationId xmlns:a16="http://schemas.microsoft.com/office/drawing/2014/main" id="{F71836DE-9323-B14B-B8AD-F21DE413AA02}"/>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DC5DE499-5661-184F-8D88-AFA6C12F8FE3}"/>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JUN</a:t>
              </a:r>
            </a:p>
          </p:txBody>
        </p:sp>
      </p:grpSp>
      <p:grpSp>
        <p:nvGrpSpPr>
          <p:cNvPr id="68" name="Group 67">
            <a:extLst>
              <a:ext uri="{FF2B5EF4-FFF2-40B4-BE49-F238E27FC236}">
                <a16:creationId xmlns:a16="http://schemas.microsoft.com/office/drawing/2014/main" id="{4ECF8D06-B400-174F-88E2-85AF29977052}"/>
              </a:ext>
            </a:extLst>
          </p:cNvPr>
          <p:cNvGrpSpPr/>
          <p:nvPr/>
        </p:nvGrpSpPr>
        <p:grpSpPr>
          <a:xfrm>
            <a:off x="5355205" y="3510350"/>
            <a:ext cx="1516386" cy="423978"/>
            <a:chOff x="-156210" y="3199929"/>
            <a:chExt cx="1516386" cy="817463"/>
          </a:xfrm>
        </p:grpSpPr>
        <p:cxnSp>
          <p:nvCxnSpPr>
            <p:cNvPr id="69" name="Straight Connector 68">
              <a:extLst>
                <a:ext uri="{FF2B5EF4-FFF2-40B4-BE49-F238E27FC236}">
                  <a16:creationId xmlns:a16="http://schemas.microsoft.com/office/drawing/2014/main" id="{7B252559-FDAA-7749-813F-18D81FDA5E0B}"/>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8B37607E-A204-6244-B1D3-4ED3E7F0233C}"/>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JUL</a:t>
              </a:r>
            </a:p>
          </p:txBody>
        </p:sp>
      </p:grpSp>
      <p:grpSp>
        <p:nvGrpSpPr>
          <p:cNvPr id="71" name="Group 70">
            <a:extLst>
              <a:ext uri="{FF2B5EF4-FFF2-40B4-BE49-F238E27FC236}">
                <a16:creationId xmlns:a16="http://schemas.microsoft.com/office/drawing/2014/main" id="{0CE03701-E1FB-1446-B027-D3AD1C938090}"/>
              </a:ext>
            </a:extLst>
          </p:cNvPr>
          <p:cNvGrpSpPr/>
          <p:nvPr/>
        </p:nvGrpSpPr>
        <p:grpSpPr>
          <a:xfrm>
            <a:off x="7658816" y="3510350"/>
            <a:ext cx="1516386" cy="423978"/>
            <a:chOff x="-156210" y="3199929"/>
            <a:chExt cx="1516386" cy="817463"/>
          </a:xfrm>
        </p:grpSpPr>
        <p:cxnSp>
          <p:nvCxnSpPr>
            <p:cNvPr id="72" name="Straight Connector 71">
              <a:extLst>
                <a:ext uri="{FF2B5EF4-FFF2-40B4-BE49-F238E27FC236}">
                  <a16:creationId xmlns:a16="http://schemas.microsoft.com/office/drawing/2014/main" id="{CA4C41D3-68A9-FB45-B1B9-92C61CAEFB51}"/>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3" name="TextBox 72">
              <a:extLst>
                <a:ext uri="{FF2B5EF4-FFF2-40B4-BE49-F238E27FC236}">
                  <a16:creationId xmlns:a16="http://schemas.microsoft.com/office/drawing/2014/main" id="{65BF02A7-AB74-9C45-BD03-D9B7E5D508D2}"/>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AUG</a:t>
              </a:r>
            </a:p>
          </p:txBody>
        </p:sp>
      </p:grpSp>
      <p:grpSp>
        <p:nvGrpSpPr>
          <p:cNvPr id="74" name="Group 73">
            <a:extLst>
              <a:ext uri="{FF2B5EF4-FFF2-40B4-BE49-F238E27FC236}">
                <a16:creationId xmlns:a16="http://schemas.microsoft.com/office/drawing/2014/main" id="{BED29F33-1301-A048-8955-66927D5DC202}"/>
              </a:ext>
            </a:extLst>
          </p:cNvPr>
          <p:cNvGrpSpPr/>
          <p:nvPr/>
        </p:nvGrpSpPr>
        <p:grpSpPr>
          <a:xfrm>
            <a:off x="9962427" y="3510350"/>
            <a:ext cx="1516386" cy="423978"/>
            <a:chOff x="-156210" y="3199929"/>
            <a:chExt cx="1516386" cy="817463"/>
          </a:xfrm>
        </p:grpSpPr>
        <p:cxnSp>
          <p:nvCxnSpPr>
            <p:cNvPr id="75" name="Straight Connector 74">
              <a:extLst>
                <a:ext uri="{FF2B5EF4-FFF2-40B4-BE49-F238E27FC236}">
                  <a16:creationId xmlns:a16="http://schemas.microsoft.com/office/drawing/2014/main" id="{55044902-8B7C-BE47-9CC2-64D300B69A2B}"/>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6" name="TextBox 75">
              <a:extLst>
                <a:ext uri="{FF2B5EF4-FFF2-40B4-BE49-F238E27FC236}">
                  <a16:creationId xmlns:a16="http://schemas.microsoft.com/office/drawing/2014/main" id="{FDDF0A56-C876-7D4A-B5A1-E5C413253B2E}"/>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SEP</a:t>
              </a:r>
            </a:p>
          </p:txBody>
        </p:sp>
      </p:grpSp>
      <p:grpSp>
        <p:nvGrpSpPr>
          <p:cNvPr id="77" name="Group 76">
            <a:extLst>
              <a:ext uri="{FF2B5EF4-FFF2-40B4-BE49-F238E27FC236}">
                <a16:creationId xmlns:a16="http://schemas.microsoft.com/office/drawing/2014/main" id="{B4808ADB-DDC2-BC4B-A95A-ED7B812889A7}"/>
              </a:ext>
            </a:extLst>
          </p:cNvPr>
          <p:cNvGrpSpPr/>
          <p:nvPr/>
        </p:nvGrpSpPr>
        <p:grpSpPr>
          <a:xfrm>
            <a:off x="10864718" y="3510350"/>
            <a:ext cx="1516386" cy="423978"/>
            <a:chOff x="-156210" y="3199929"/>
            <a:chExt cx="1516386" cy="817463"/>
          </a:xfrm>
        </p:grpSpPr>
        <p:cxnSp>
          <p:nvCxnSpPr>
            <p:cNvPr id="78" name="Straight Connector 77">
              <a:extLst>
                <a:ext uri="{FF2B5EF4-FFF2-40B4-BE49-F238E27FC236}">
                  <a16:creationId xmlns:a16="http://schemas.microsoft.com/office/drawing/2014/main" id="{EFB92783-8252-9045-8758-BA4BC171F253}"/>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9" name="TextBox 78">
              <a:extLst>
                <a:ext uri="{FF2B5EF4-FFF2-40B4-BE49-F238E27FC236}">
                  <a16:creationId xmlns:a16="http://schemas.microsoft.com/office/drawing/2014/main" id="{079E1E11-65A2-8947-AF99-85BA55E43E9D}"/>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OCT</a:t>
              </a:r>
            </a:p>
          </p:txBody>
        </p:sp>
      </p:grpSp>
      <p:grpSp>
        <p:nvGrpSpPr>
          <p:cNvPr id="81" name="Group 80">
            <a:extLst>
              <a:ext uri="{FF2B5EF4-FFF2-40B4-BE49-F238E27FC236}">
                <a16:creationId xmlns:a16="http://schemas.microsoft.com/office/drawing/2014/main" id="{ACE29624-C55F-9042-AC29-2CBB13C1FEF2}"/>
              </a:ext>
            </a:extLst>
          </p:cNvPr>
          <p:cNvGrpSpPr/>
          <p:nvPr/>
        </p:nvGrpSpPr>
        <p:grpSpPr>
          <a:xfrm>
            <a:off x="2158830" y="3671913"/>
            <a:ext cx="1785527" cy="944637"/>
            <a:chOff x="-242652" y="3175865"/>
            <a:chExt cx="1785527" cy="944637"/>
          </a:xfrm>
        </p:grpSpPr>
        <p:cxnSp>
          <p:nvCxnSpPr>
            <p:cNvPr id="82" name="Straight Connector 81">
              <a:extLst>
                <a:ext uri="{FF2B5EF4-FFF2-40B4-BE49-F238E27FC236}">
                  <a16:creationId xmlns:a16="http://schemas.microsoft.com/office/drawing/2014/main" id="{2D25BFDF-1786-5841-BB6C-3B19CE02F581}"/>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E37E9CBF-6C05-9643-81C9-5C46C9088252}"/>
                </a:ext>
              </a:extLst>
            </p:cNvPr>
            <p:cNvSpPr txBox="1"/>
            <p:nvPr/>
          </p:nvSpPr>
          <p:spPr>
            <a:xfrm>
              <a:off x="-242652" y="3720392"/>
              <a:ext cx="1785527"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Unicode image buckets</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24 May</a:t>
              </a:r>
            </a:p>
          </p:txBody>
        </p:sp>
      </p:grpSp>
      <p:grpSp>
        <p:nvGrpSpPr>
          <p:cNvPr id="84" name="Group 83">
            <a:extLst>
              <a:ext uri="{FF2B5EF4-FFF2-40B4-BE49-F238E27FC236}">
                <a16:creationId xmlns:a16="http://schemas.microsoft.com/office/drawing/2014/main" id="{85D34DC5-E777-1E48-8A37-A1A8992E12C8}"/>
              </a:ext>
            </a:extLst>
          </p:cNvPr>
          <p:cNvGrpSpPr/>
          <p:nvPr/>
        </p:nvGrpSpPr>
        <p:grpSpPr>
          <a:xfrm>
            <a:off x="900470" y="2701900"/>
            <a:ext cx="1516386" cy="944638"/>
            <a:chOff x="-96253" y="2775754"/>
            <a:chExt cx="1516386" cy="944638"/>
          </a:xfrm>
        </p:grpSpPr>
        <p:cxnSp>
          <p:nvCxnSpPr>
            <p:cNvPr id="85" name="Straight Connector 84">
              <a:extLst>
                <a:ext uri="{FF2B5EF4-FFF2-40B4-BE49-F238E27FC236}">
                  <a16:creationId xmlns:a16="http://schemas.microsoft.com/office/drawing/2014/main" id="{D789178A-DA65-294E-AF77-ADC1D5BE8C98}"/>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6" name="TextBox 85">
              <a:extLst>
                <a:ext uri="{FF2B5EF4-FFF2-40B4-BE49-F238E27FC236}">
                  <a16:creationId xmlns:a16="http://schemas.microsoft.com/office/drawing/2014/main" id="{09F73653-BE82-CE45-9DF1-4CCF2977E3D8}"/>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Literature Review</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3 May </a:t>
              </a:r>
            </a:p>
          </p:txBody>
        </p:sp>
      </p:grpSp>
      <p:grpSp>
        <p:nvGrpSpPr>
          <p:cNvPr id="87" name="Group 86">
            <a:extLst>
              <a:ext uri="{FF2B5EF4-FFF2-40B4-BE49-F238E27FC236}">
                <a16:creationId xmlns:a16="http://schemas.microsoft.com/office/drawing/2014/main" id="{FFFF9A51-5B4E-4044-99E4-3008209C1213}"/>
              </a:ext>
            </a:extLst>
          </p:cNvPr>
          <p:cNvGrpSpPr/>
          <p:nvPr/>
        </p:nvGrpSpPr>
        <p:grpSpPr>
          <a:xfrm>
            <a:off x="4466133" y="3669639"/>
            <a:ext cx="1785527" cy="944637"/>
            <a:chOff x="-242652" y="3175865"/>
            <a:chExt cx="1785527" cy="944637"/>
          </a:xfrm>
        </p:grpSpPr>
        <p:cxnSp>
          <p:nvCxnSpPr>
            <p:cNvPr id="88" name="Straight Connector 87">
              <a:extLst>
                <a:ext uri="{FF2B5EF4-FFF2-40B4-BE49-F238E27FC236}">
                  <a16:creationId xmlns:a16="http://schemas.microsoft.com/office/drawing/2014/main" id="{FE943235-BFDB-1747-911D-9DBC74180370}"/>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9" name="TextBox 88">
              <a:extLst>
                <a:ext uri="{FF2B5EF4-FFF2-40B4-BE49-F238E27FC236}">
                  <a16:creationId xmlns:a16="http://schemas.microsoft.com/office/drawing/2014/main" id="{7A3B1DA6-9D79-9F4F-9089-8A134E2CEE9F}"/>
                </a:ext>
              </a:extLst>
            </p:cNvPr>
            <p:cNvSpPr txBox="1"/>
            <p:nvPr/>
          </p:nvSpPr>
          <p:spPr>
            <a:xfrm>
              <a:off x="-242652" y="3720392"/>
              <a:ext cx="1785527" cy="400110"/>
            </a:xfrm>
            <a:prstGeom prst="rect">
              <a:avLst/>
            </a:prstGeom>
            <a:noFill/>
          </p:spPr>
          <p:txBody>
            <a:bodyPr wrap="square" rtlCol="0">
              <a:spAutoFit/>
            </a:bodyPr>
            <a:lstStyle/>
            <a:p>
              <a:pPr algn="ctr"/>
              <a:r>
                <a:rPr lang="en-US" sz="1000" dirty="0" err="1">
                  <a:latin typeface="Verdana" panose="020B0604030504040204" pitchFamily="34" charset="0"/>
                  <a:ea typeface="Verdana" panose="020B0604030504040204" pitchFamily="34" charset="0"/>
                  <a:cs typeface="Verdana" panose="020B0604030504040204" pitchFamily="34" charset="0"/>
                </a:rPr>
                <a:t>Subcluster</a:t>
              </a:r>
              <a:r>
                <a:rPr lang="en-US" sz="1000" dirty="0">
                  <a:latin typeface="Verdana" panose="020B0604030504040204" pitchFamily="34" charset="0"/>
                  <a:ea typeface="Verdana" panose="020B0604030504040204" pitchFamily="34" charset="0"/>
                  <a:cs typeface="Verdana" panose="020B0604030504040204" pitchFamily="34" charset="0"/>
                </a:rPr>
                <a:t> infrastructure</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21 Jun</a:t>
              </a:r>
            </a:p>
          </p:txBody>
        </p:sp>
      </p:grpSp>
      <p:grpSp>
        <p:nvGrpSpPr>
          <p:cNvPr id="93" name="Group 92">
            <a:extLst>
              <a:ext uri="{FF2B5EF4-FFF2-40B4-BE49-F238E27FC236}">
                <a16:creationId xmlns:a16="http://schemas.microsoft.com/office/drawing/2014/main" id="{100099C4-5BA9-C541-A52E-2A46093FAB55}"/>
              </a:ext>
            </a:extLst>
          </p:cNvPr>
          <p:cNvGrpSpPr/>
          <p:nvPr/>
        </p:nvGrpSpPr>
        <p:grpSpPr>
          <a:xfrm>
            <a:off x="3509585" y="2701900"/>
            <a:ext cx="1516386" cy="944638"/>
            <a:chOff x="-96253" y="2775754"/>
            <a:chExt cx="1516386" cy="944638"/>
          </a:xfrm>
        </p:grpSpPr>
        <p:cxnSp>
          <p:nvCxnSpPr>
            <p:cNvPr id="94" name="Straight Connector 93">
              <a:extLst>
                <a:ext uri="{FF2B5EF4-FFF2-40B4-BE49-F238E27FC236}">
                  <a16:creationId xmlns:a16="http://schemas.microsoft.com/office/drawing/2014/main" id="{A762D945-425B-EC4A-91A1-1D6B3A59DA64}"/>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8E318D88-A466-0E4D-B7D4-76AC7F61A557}"/>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Per-bucket Analysis </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7 Jun</a:t>
              </a:r>
            </a:p>
          </p:txBody>
        </p:sp>
      </p:grpSp>
      <p:grpSp>
        <p:nvGrpSpPr>
          <p:cNvPr id="96" name="Group 95">
            <a:extLst>
              <a:ext uri="{FF2B5EF4-FFF2-40B4-BE49-F238E27FC236}">
                <a16:creationId xmlns:a16="http://schemas.microsoft.com/office/drawing/2014/main" id="{1652706B-D028-814F-8A43-4F203049D67C}"/>
              </a:ext>
            </a:extLst>
          </p:cNvPr>
          <p:cNvGrpSpPr/>
          <p:nvPr/>
        </p:nvGrpSpPr>
        <p:grpSpPr>
          <a:xfrm>
            <a:off x="5079061" y="2701449"/>
            <a:ext cx="1516386" cy="944638"/>
            <a:chOff x="-96253" y="2775754"/>
            <a:chExt cx="1516386" cy="944638"/>
          </a:xfrm>
        </p:grpSpPr>
        <p:cxnSp>
          <p:nvCxnSpPr>
            <p:cNvPr id="97" name="Straight Connector 96">
              <a:extLst>
                <a:ext uri="{FF2B5EF4-FFF2-40B4-BE49-F238E27FC236}">
                  <a16:creationId xmlns:a16="http://schemas.microsoft.com/office/drawing/2014/main" id="{FFB261B3-0D75-0146-9DFC-9DDE0AB4F8A9}"/>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98" name="TextBox 97">
              <a:extLst>
                <a:ext uri="{FF2B5EF4-FFF2-40B4-BE49-F238E27FC236}">
                  <a16:creationId xmlns:a16="http://schemas.microsoft.com/office/drawing/2014/main" id="{6B64CDB8-3C8A-E749-89E0-90B16518D712}"/>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UI Wireframe</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12 Jul</a:t>
              </a:r>
            </a:p>
          </p:txBody>
        </p:sp>
      </p:grpSp>
    </p:spTree>
    <p:extLst>
      <p:ext uri="{BB962C8B-B14F-4D97-AF65-F5344CB8AC3E}">
        <p14:creationId xmlns:p14="http://schemas.microsoft.com/office/powerpoint/2010/main" val="2734955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430D-4F86-F947-9394-A044733CBE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0CFC98-6D44-A742-8F74-1C47EE5462DE}"/>
              </a:ext>
            </a:extLst>
          </p:cNvPr>
          <p:cNvSpPr>
            <a:spLocks noGrp="1"/>
          </p:cNvSpPr>
          <p:nvPr>
            <p:ph idx="1"/>
          </p:nvPr>
        </p:nvSpPr>
        <p:spPr/>
        <p:txBody>
          <a:bodyPr/>
          <a:lstStyle/>
          <a:p>
            <a:r>
              <a:rPr lang="en-US" dirty="0"/>
              <a:t>Clustering on the output of </a:t>
            </a:r>
            <a:r>
              <a:rPr lang="en-US" dirty="0" err="1"/>
              <a:t>tsne</a:t>
            </a:r>
            <a:endParaRPr lang="en-US" dirty="0"/>
          </a:p>
          <a:p>
            <a:r>
              <a:rPr lang="en-US" dirty="0"/>
              <a:t> </a:t>
            </a:r>
            <a:r>
              <a:rPr lang="en-NZ" dirty="0">
                <a:hlinkClick r:id="rId2"/>
              </a:rPr>
              <a:t>https://stats.stackexchange.com/questions/263539/clustering-on-the-output-of-t-sne</a:t>
            </a:r>
            <a:endParaRPr lang="en-US" dirty="0"/>
          </a:p>
        </p:txBody>
      </p:sp>
    </p:spTree>
    <p:extLst>
      <p:ext uri="{BB962C8B-B14F-4D97-AF65-F5344CB8AC3E}">
        <p14:creationId xmlns:p14="http://schemas.microsoft.com/office/powerpoint/2010/main" val="534466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85F43E-8DD8-EC4B-BDF3-3B1AF371AD68}"/>
              </a:ext>
            </a:extLst>
          </p:cNvPr>
          <p:cNvSpPr/>
          <p:nvPr/>
        </p:nvSpPr>
        <p:spPr>
          <a:xfrm>
            <a:off x="131321" y="933989"/>
            <a:ext cx="5940000" cy="2631490"/>
          </a:xfrm>
          <a:prstGeom prst="rect">
            <a:avLst/>
          </a:prstGeom>
        </p:spPr>
        <p:txBody>
          <a:bodyPr>
            <a:spAutoFit/>
          </a:bodyPr>
          <a:lstStyle/>
          <a:p>
            <a:pPr>
              <a:spcAft>
                <a:spcPts val="600"/>
              </a:spcAft>
            </a:pPr>
            <a:r>
              <a:rPr lang="en-NZ" sz="1000" dirty="0">
                <a:latin typeface="Verdana" panose="020B0604030504040204" pitchFamily="34" charset="0"/>
                <a:ea typeface="Verdana" panose="020B0604030504040204" pitchFamily="34" charset="0"/>
                <a:cs typeface="Verdana" panose="020B0604030504040204" pitchFamily="34" charset="0"/>
              </a:rPr>
              <a:t>The main points of collaboration in this project will be in implementing the application infrastructure. The intention is to deploy the solution as a serverless web application. </a:t>
            </a:r>
          </a:p>
          <a:p>
            <a:pPr>
              <a:spcAft>
                <a:spcPts val="600"/>
              </a:spcAft>
            </a:pPr>
            <a:r>
              <a:rPr lang="en-NZ" sz="1000" dirty="0">
                <a:latin typeface="Verdana" panose="020B0604030504040204" pitchFamily="34" charset="0"/>
                <a:ea typeface="Verdana" panose="020B0604030504040204" pitchFamily="34" charset="0"/>
                <a:cs typeface="Verdana" panose="020B0604030504040204" pitchFamily="34" charset="0"/>
              </a:rPr>
              <a:t>This includes: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running Google Tesseract to extract image sections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running PCA and t-SNE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for the 60GB worth of scanned newspaper images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for the 7000 individual character image buckets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training the new OCR model</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of application assets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elastic compute and disk space for the application post-deployment</a:t>
            </a:r>
          </a:p>
          <a:p>
            <a:pPr>
              <a:spcAft>
                <a:spcPts val="600"/>
              </a:spcAft>
            </a:pPr>
            <a:endParaRPr lang="en-NZ" sz="1000" dirty="0">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84F76BE1-1017-BE4B-A1C1-7D5C6CE2AFBD}"/>
              </a:ext>
            </a:extLst>
          </p:cNvPr>
          <p:cNvSpPr/>
          <p:nvPr/>
        </p:nvSpPr>
        <p:spPr>
          <a:xfrm>
            <a:off x="6213000" y="933989"/>
            <a:ext cx="5940000" cy="707886"/>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We will need short-lived compute for batch jobs when extracting the initial images and training the new model. We can use GPC’s capability to spin up preemptible VM’s for high performance computing workloads. We can also integrate this with </a:t>
            </a:r>
            <a:r>
              <a:rPr lang="en-NZ" sz="1000" dirty="0">
                <a:latin typeface="Verdana" panose="020B0604030504040204" pitchFamily="34" charset="0"/>
                <a:ea typeface="Verdana" panose="020B0604030504040204" pitchFamily="34" charset="0"/>
                <a:cs typeface="Verdana" panose="020B0604030504040204" pitchFamily="34" charset="0"/>
                <a:hlinkClick r:id="rId3"/>
              </a:rPr>
              <a:t>VUW’s HPC cluster  </a:t>
            </a:r>
            <a:r>
              <a:rPr lang="en-NZ" sz="1000" dirty="0">
                <a:latin typeface="Verdana" panose="020B0604030504040204" pitchFamily="34" charset="0"/>
                <a:ea typeface="Verdana" panose="020B0604030504040204" pitchFamily="34" charset="0"/>
                <a:cs typeface="Verdana" panose="020B0604030504040204" pitchFamily="34" charset="0"/>
                <a:hlinkClick r:id="rId4"/>
              </a:rPr>
              <a:t>Rāpoi</a:t>
            </a:r>
            <a:r>
              <a:rPr lang="en-NZ" sz="1000" dirty="0">
                <a:latin typeface="Verdana" panose="020B0604030504040204" pitchFamily="34" charset="0"/>
                <a:ea typeface="Verdana" panose="020B0604030504040204" pitchFamily="34" charset="0"/>
                <a:cs typeface="Verdana" panose="020B0604030504040204" pitchFamily="34" charset="0"/>
              </a:rPr>
              <a:t> for only using GPC for compute bursts.</a:t>
            </a:r>
          </a:p>
        </p:txBody>
      </p:sp>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GCP Solution</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42" name="Straight Connector 41">
            <a:extLst>
              <a:ext uri="{FF2B5EF4-FFF2-40B4-BE49-F238E27FC236}">
                <a16:creationId xmlns:a16="http://schemas.microsoft.com/office/drawing/2014/main" id="{32154E04-147E-0C4B-8CF8-DF15CC436FC0}"/>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grpSp>
        <p:nvGrpSpPr>
          <p:cNvPr id="16" name="Group 15">
            <a:extLst>
              <a:ext uri="{FF2B5EF4-FFF2-40B4-BE49-F238E27FC236}">
                <a16:creationId xmlns:a16="http://schemas.microsoft.com/office/drawing/2014/main" id="{BB25F96B-0BA6-FF41-9B63-9D4D3C10CA8D}"/>
              </a:ext>
            </a:extLst>
          </p:cNvPr>
          <p:cNvGrpSpPr/>
          <p:nvPr/>
        </p:nvGrpSpPr>
        <p:grpSpPr>
          <a:xfrm>
            <a:off x="156409" y="3868234"/>
            <a:ext cx="5940000" cy="2861184"/>
            <a:chOff x="156409" y="3820106"/>
            <a:chExt cx="5940000" cy="2861184"/>
          </a:xfrm>
        </p:grpSpPr>
        <p:pic>
          <p:nvPicPr>
            <p:cNvPr id="5" name="Picture 4">
              <a:extLst>
                <a:ext uri="{FF2B5EF4-FFF2-40B4-BE49-F238E27FC236}">
                  <a16:creationId xmlns:a16="http://schemas.microsoft.com/office/drawing/2014/main" id="{C7613FE3-CDD4-C443-8337-F4CAC48F5A1D}"/>
                </a:ext>
              </a:extLst>
            </p:cNvPr>
            <p:cNvPicPr>
              <a:picLocks noChangeAspect="1"/>
            </p:cNvPicPr>
            <p:nvPr/>
          </p:nvPicPr>
          <p:blipFill>
            <a:blip r:embed="rId5"/>
            <a:stretch>
              <a:fillRect/>
            </a:stretch>
          </p:blipFill>
          <p:spPr>
            <a:xfrm>
              <a:off x="932821" y="3820106"/>
              <a:ext cx="4387176" cy="2580692"/>
            </a:xfrm>
            <a:prstGeom prst="rect">
              <a:avLst/>
            </a:prstGeom>
          </p:spPr>
        </p:pic>
        <p:sp>
          <p:nvSpPr>
            <p:cNvPr id="7" name="Rectangle 6">
              <a:extLst>
                <a:ext uri="{FF2B5EF4-FFF2-40B4-BE49-F238E27FC236}">
                  <a16:creationId xmlns:a16="http://schemas.microsoft.com/office/drawing/2014/main" id="{50166BDE-CBDE-C74E-B3DB-AED4A02741CE}"/>
                </a:ext>
              </a:extLst>
            </p:cNvPr>
            <p:cNvSpPr/>
            <p:nvPr/>
          </p:nvSpPr>
          <p:spPr>
            <a:xfrm>
              <a:off x="156409" y="6450458"/>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web application using App Engine and Google Cloud platform.</a:t>
              </a:r>
            </a:p>
          </p:txBody>
        </p:sp>
      </p:grpSp>
      <p:grpSp>
        <p:nvGrpSpPr>
          <p:cNvPr id="17" name="Group 16">
            <a:extLst>
              <a:ext uri="{FF2B5EF4-FFF2-40B4-BE49-F238E27FC236}">
                <a16:creationId xmlns:a16="http://schemas.microsoft.com/office/drawing/2014/main" id="{81276C97-71E5-134A-8348-5602BD493964}"/>
              </a:ext>
            </a:extLst>
          </p:cNvPr>
          <p:cNvGrpSpPr/>
          <p:nvPr/>
        </p:nvGrpSpPr>
        <p:grpSpPr>
          <a:xfrm>
            <a:off x="6213000" y="4482383"/>
            <a:ext cx="5940000" cy="2247035"/>
            <a:chOff x="6213000" y="4398159"/>
            <a:chExt cx="5940000" cy="2247035"/>
          </a:xfrm>
        </p:grpSpPr>
        <p:pic>
          <p:nvPicPr>
            <p:cNvPr id="34" name="Picture 33">
              <a:extLst>
                <a:ext uri="{FF2B5EF4-FFF2-40B4-BE49-F238E27FC236}">
                  <a16:creationId xmlns:a16="http://schemas.microsoft.com/office/drawing/2014/main" id="{617F91C5-09F5-D141-954B-61DB4E82AB8E}"/>
                </a:ext>
              </a:extLst>
            </p:cNvPr>
            <p:cNvPicPr>
              <a:picLocks noChangeAspect="1"/>
            </p:cNvPicPr>
            <p:nvPr/>
          </p:nvPicPr>
          <p:blipFill>
            <a:blip r:embed="rId6"/>
            <a:stretch>
              <a:fillRect/>
            </a:stretch>
          </p:blipFill>
          <p:spPr>
            <a:xfrm>
              <a:off x="7030532" y="4398159"/>
              <a:ext cx="4304937" cy="2029908"/>
            </a:xfrm>
            <a:prstGeom prst="rect">
              <a:avLst/>
            </a:prstGeom>
          </p:spPr>
        </p:pic>
        <p:sp>
          <p:nvSpPr>
            <p:cNvPr id="38" name="Rectangle 37">
              <a:extLst>
                <a:ext uri="{FF2B5EF4-FFF2-40B4-BE49-F238E27FC236}">
                  <a16:creationId xmlns:a16="http://schemas.microsoft.com/office/drawing/2014/main" id="{42C3E427-B16C-864F-88A3-713D2802C9EA}"/>
                </a:ext>
              </a:extLst>
            </p:cNvPr>
            <p:cNvSpPr/>
            <p:nvPr/>
          </p:nvSpPr>
          <p:spPr>
            <a:xfrm>
              <a:off x="6213000" y="6414362"/>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a:t>
              </a:r>
              <a:r>
                <a:rPr lang="en-GB" sz="900" i="1" dirty="0">
                  <a:latin typeface="Verdana" panose="020B0604030504040204" pitchFamily="34" charset="0"/>
                  <a:ea typeface="Verdana" panose="020B0604030504040204" pitchFamily="34" charset="0"/>
                  <a:cs typeface="Verdana" panose="020B0604030504040204" pitchFamily="34" charset="0"/>
                </a:rPr>
                <a:t>autoscaling, backup</a:t>
              </a:r>
              <a:endParaRPr lang="en-US" sz="900" i="1" dirty="0">
                <a:latin typeface="Verdana" panose="020B0604030504040204" pitchFamily="34" charset="0"/>
                <a:ea typeface="Verdana" panose="020B0604030504040204" pitchFamily="34" charset="0"/>
                <a:cs typeface="Verdana" panose="020B0604030504040204" pitchFamily="34" charset="0"/>
              </a:endParaRPr>
            </a:p>
          </p:txBody>
        </p:sp>
      </p:grpSp>
      <p:sp>
        <p:nvSpPr>
          <p:cNvPr id="23" name="Rectangle 22">
            <a:extLst>
              <a:ext uri="{FF2B5EF4-FFF2-40B4-BE49-F238E27FC236}">
                <a16:creationId xmlns:a16="http://schemas.microsoft.com/office/drawing/2014/main" id="{123024B5-1521-1D43-BFA1-3867AB75395B}"/>
              </a:ext>
            </a:extLst>
          </p:cNvPr>
          <p:cNvSpPr/>
          <p:nvPr/>
        </p:nvSpPr>
        <p:spPr>
          <a:xfrm>
            <a:off x="6213000" y="3852200"/>
            <a:ext cx="5940000" cy="553998"/>
          </a:xfrm>
          <a:prstGeom prst="rect">
            <a:avLst/>
          </a:prstGeom>
        </p:spPr>
        <p:txBody>
          <a:bodyPr>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We wish to deliver a dynamic user experience so that the image buckets update real-time as the human expert performs the </a:t>
            </a:r>
            <a:r>
              <a:rPr lang="en-US" sz="1000" dirty="0" err="1">
                <a:latin typeface="Verdana" panose="020B0604030504040204" pitchFamily="34" charset="0"/>
                <a:ea typeface="Verdana" panose="020B0604030504040204" pitchFamily="34" charset="0"/>
                <a:cs typeface="Verdana" panose="020B0604030504040204" pitchFamily="34" charset="0"/>
              </a:rPr>
              <a:t>reclustering</a:t>
            </a:r>
            <a:r>
              <a:rPr lang="en-US" sz="1000" dirty="0">
                <a:latin typeface="Verdana" panose="020B0604030504040204" pitchFamily="34" charset="0"/>
                <a:ea typeface="Verdana" panose="020B0604030504040204" pitchFamily="34" charset="0"/>
                <a:cs typeface="Verdana" panose="020B0604030504040204" pitchFamily="34" charset="0"/>
              </a:rPr>
              <a:t>. This will require a high performance computing solution that has autoscaling, monitoring and alerting.</a:t>
            </a:r>
          </a:p>
        </p:txBody>
      </p:sp>
      <p:grpSp>
        <p:nvGrpSpPr>
          <p:cNvPr id="3" name="Group 2">
            <a:extLst>
              <a:ext uri="{FF2B5EF4-FFF2-40B4-BE49-F238E27FC236}">
                <a16:creationId xmlns:a16="http://schemas.microsoft.com/office/drawing/2014/main" id="{C617E0A5-7EFA-3541-AF1B-7962F8EE6B0A}"/>
              </a:ext>
            </a:extLst>
          </p:cNvPr>
          <p:cNvGrpSpPr/>
          <p:nvPr/>
        </p:nvGrpSpPr>
        <p:grpSpPr>
          <a:xfrm>
            <a:off x="6213000" y="1661343"/>
            <a:ext cx="5940000" cy="2198895"/>
            <a:chOff x="6213000" y="1661343"/>
            <a:chExt cx="5940000" cy="2198895"/>
          </a:xfrm>
        </p:grpSpPr>
        <p:sp>
          <p:nvSpPr>
            <p:cNvPr id="30" name="Rectangle 29">
              <a:extLst>
                <a:ext uri="{FF2B5EF4-FFF2-40B4-BE49-F238E27FC236}">
                  <a16:creationId xmlns:a16="http://schemas.microsoft.com/office/drawing/2014/main" id="{EA786AE0-FE2E-554E-9202-0640756336AB}"/>
                </a:ext>
              </a:extLst>
            </p:cNvPr>
            <p:cNvSpPr/>
            <p:nvPr/>
          </p:nvSpPr>
          <p:spPr>
            <a:xfrm>
              <a:off x="6213000" y="3629406"/>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using short-lived compute instances for </a:t>
              </a:r>
              <a:r>
                <a:rPr lang="en-NZ" sz="900" i="1" dirty="0">
                  <a:latin typeface="Verdana" panose="020B0604030504040204" pitchFamily="34" charset="0"/>
                  <a:ea typeface="Verdana" panose="020B0604030504040204" pitchFamily="34" charset="0"/>
                  <a:cs typeface="Verdana" panose="020B0604030504040204" pitchFamily="34" charset="0"/>
                </a:rPr>
                <a:t>batch jobs</a:t>
              </a:r>
              <a:endParaRPr lang="en-US" sz="900" i="1" dirty="0">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4CAB4EBF-6E51-9F4A-AEFA-4CF566EDF5B1}"/>
                </a:ext>
              </a:extLst>
            </p:cNvPr>
            <p:cNvPicPr>
              <a:picLocks noChangeAspect="1"/>
            </p:cNvPicPr>
            <p:nvPr/>
          </p:nvPicPr>
          <p:blipFill>
            <a:blip r:embed="rId7"/>
            <a:stretch>
              <a:fillRect/>
            </a:stretch>
          </p:blipFill>
          <p:spPr>
            <a:xfrm>
              <a:off x="7115614" y="1661343"/>
              <a:ext cx="4134772" cy="1968063"/>
            </a:xfrm>
            <a:prstGeom prst="rect">
              <a:avLst/>
            </a:prstGeom>
          </p:spPr>
        </p:pic>
      </p:grpSp>
    </p:spTree>
    <p:extLst>
      <p:ext uri="{BB962C8B-B14F-4D97-AF65-F5344CB8AC3E}">
        <p14:creationId xmlns:p14="http://schemas.microsoft.com/office/powerpoint/2010/main" val="373551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14067</TotalTime>
  <Words>1019</Words>
  <Application>Microsoft Macintosh PowerPoint</Application>
  <PresentationFormat>Widescreen</PresentationFormat>
  <Paragraphs>122</Paragraphs>
  <Slides>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Courier New</vt:lpstr>
      <vt:lpstr>Helvetica Neue</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Charlene Leong</dc:creator>
  <cp:lastModifiedBy>Leong, Charlene</cp:lastModifiedBy>
  <cp:revision>47</cp:revision>
  <cp:lastPrinted>2019-05-01T06:38:56Z</cp:lastPrinted>
  <dcterms:created xsi:type="dcterms:W3CDTF">2019-04-22T20:16:37Z</dcterms:created>
  <dcterms:modified xsi:type="dcterms:W3CDTF">2019-05-28T12:06:01Z</dcterms:modified>
</cp:coreProperties>
</file>